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86" r:id="rId1"/>
  </p:sldMasterIdLst>
  <p:notesMasterIdLst>
    <p:notesMasterId r:id="rId33"/>
  </p:notesMasterIdLst>
  <p:handoutMasterIdLst>
    <p:handoutMasterId r:id="rId34"/>
  </p:handoutMasterIdLst>
  <p:sldIdLst>
    <p:sldId id="318" r:id="rId2"/>
    <p:sldId id="315" r:id="rId3"/>
    <p:sldId id="317" r:id="rId4"/>
    <p:sldId id="313" r:id="rId5"/>
    <p:sldId id="320" r:id="rId6"/>
    <p:sldId id="420" r:id="rId7"/>
    <p:sldId id="382" r:id="rId8"/>
    <p:sldId id="421" r:id="rId9"/>
    <p:sldId id="449" r:id="rId10"/>
    <p:sldId id="450" r:id="rId11"/>
    <p:sldId id="451" r:id="rId12"/>
    <p:sldId id="452" r:id="rId13"/>
    <p:sldId id="422" r:id="rId14"/>
    <p:sldId id="453" r:id="rId15"/>
    <p:sldId id="454" r:id="rId16"/>
    <p:sldId id="423" r:id="rId17"/>
    <p:sldId id="455" r:id="rId18"/>
    <p:sldId id="456" r:id="rId19"/>
    <p:sldId id="457" r:id="rId20"/>
    <p:sldId id="460" r:id="rId21"/>
    <p:sldId id="458" r:id="rId22"/>
    <p:sldId id="461" r:id="rId23"/>
    <p:sldId id="459" r:id="rId24"/>
    <p:sldId id="462" r:id="rId25"/>
    <p:sldId id="463" r:id="rId26"/>
    <p:sldId id="424" r:id="rId27"/>
    <p:sldId id="319" r:id="rId28"/>
    <p:sldId id="447" r:id="rId29"/>
    <p:sldId id="417" r:id="rId30"/>
    <p:sldId id="418" r:id="rId31"/>
    <p:sldId id="316" r:id="rId32"/>
  </p:sldIdLst>
  <p:sldSz cx="12192000" cy="6858000"/>
  <p:notesSz cx="6858000" cy="9144000"/>
  <p:embeddedFontLst>
    <p:embeddedFont>
      <p:font typeface="B Nazanin" panose="00000400000000000000" pitchFamily="2" charset="-78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tamaran"/>
      <p:regular r:id="rId41"/>
      <p:bold r:id="rId42"/>
    </p:embeddedFont>
    <p:embeddedFont>
      <p:font typeface="Catamaran Thin" charset="0"/>
      <p:regular r:id="rId43"/>
    </p:embeddedFont>
    <p:embeddedFont>
      <p:font typeface="Estedad Black" panose="020B0604020202020204" charset="-78"/>
      <p:bold r:id="rId44"/>
    </p:embeddedFont>
    <p:embeddedFont>
      <p:font typeface="Sahel" panose="020B0604020202020204" charset="-78"/>
      <p:regular r:id="rId45"/>
      <p:bold r:id="rId46"/>
    </p:embeddedFont>
    <p:embeddedFont>
      <p:font typeface="Shabnam FD" panose="020B0603030804020204" charset="-78"/>
      <p:regular r:id="rId47"/>
      <p:bold r:id="rId48"/>
    </p:embeddedFont>
    <p:embeddedFont>
      <p:font typeface="Wingdings 3" panose="05040102010807070707" pitchFamily="18" charset="2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50D6"/>
    <a:srgbClr val="A243F5"/>
    <a:srgbClr val="FFFFFF"/>
    <a:srgbClr val="0B2D77"/>
    <a:srgbClr val="80807F"/>
    <a:srgbClr val="7F7F7F"/>
    <a:srgbClr val="A3BAE0"/>
    <a:srgbClr val="0D358D"/>
    <a:srgbClr val="009DD9"/>
    <a:srgbClr val="103F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0531" autoAdjust="0"/>
  </p:normalViewPr>
  <p:slideViewPr>
    <p:cSldViewPr snapToGrid="0">
      <p:cViewPr>
        <p:scale>
          <a:sx n="66" d="100"/>
          <a:sy n="66" d="100"/>
        </p:scale>
        <p:origin x="1190" y="19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FCF79-1473-F211-0D93-F278179F03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054E7-8909-36AB-0B0F-D392F29C05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DF04DB7-D439-47C0-9B6B-362F8B1098F8}" type="datetimeFigureOut">
              <a:rPr lang="fa-IR" smtClean="0"/>
              <a:t>03/04/1445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9BCE6-39E4-ECE3-01DD-5D399FC46C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F75B8D-6ED6-AF2E-8D42-E7A58B1870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B4275ED-039F-4C62-A655-BBC203093A7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6405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AF19BA-0B20-42D5-AE17-0DD8DAE983C1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E55B8-67AA-4BCE-A89D-5EEEB76C5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7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14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5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1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64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74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8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56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0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82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98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76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95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01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14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62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9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90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19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25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2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99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0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78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3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96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7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95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4E55B8-67AA-4BCE-A89D-5EEEB76C55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8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08100" y="-104133"/>
            <a:ext cx="15355125" cy="6962069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937200" y="4333433"/>
            <a:ext cx="66068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535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1308100" y="-104133"/>
            <a:ext cx="15355125" cy="6962069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41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D088-1A1F-2A4A-5D24-E48D2A208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A1497-4550-3569-1A31-3C1BCD407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6F83F-B25C-0986-E7C4-BCBA874A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276F-0036-4322-A01B-6C647F691625}" type="datetime1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80EB-E361-5C8E-692A-26742214E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DCDF2-BAA7-A5AF-E990-DC000827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944" y="4105067"/>
            <a:ext cx="560166" cy="365125"/>
          </a:xfrm>
          <a:prstGeom prst="rect">
            <a:avLst/>
          </a:prstGeom>
        </p:spPr>
        <p:txBody>
          <a:bodyPr/>
          <a:lstStyle/>
          <a:p>
            <a:fld id="{500C69C9-24AD-45E5-8121-825C7B9CF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2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بخش شروع فص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DCFA3A-B63C-2C42-99F1-1CE2C743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69192C-99E3-4658-AAEA-8FC554447A0C}" type="datetime1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3538F-0A1C-E436-0CB8-5137DD94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0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1308100" y="-104133"/>
            <a:ext cx="15355125" cy="6962069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3073533" y="3845837"/>
            <a:ext cx="7748000" cy="63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3073533" y="4513915"/>
            <a:ext cx="7748000" cy="5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2pPr>
            <a:lvl3pPr lvl="2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/>
            </a:lvl3pPr>
            <a:lvl4pPr lvl="3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1067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1067"/>
              </a:spcBef>
              <a:spcAft>
                <a:spcPts val="1067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1994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/>
          <p:nvPr/>
        </p:nvSpPr>
        <p:spPr>
          <a:xfrm>
            <a:off x="3334400" y="380634"/>
            <a:ext cx="5523184" cy="6096729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4F0089">
              <a:alpha val="1508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5652191" y="139864"/>
            <a:ext cx="887605" cy="97985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3671933" y="1119700"/>
            <a:ext cx="4848000" cy="484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4025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⬢"/>
              <a:defRPr i="1">
                <a:solidFill>
                  <a:schemeClr val="lt1"/>
                </a:solidFill>
              </a:defRPr>
            </a:lvl1pPr>
            <a:lvl2pPr marL="1219170" lvl="1" indent="-440256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2pPr>
            <a:lvl3pPr marL="1828754" lvl="2" indent="-440256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Char char="⬡"/>
              <a:defRPr i="1">
                <a:solidFill>
                  <a:schemeClr val="lt1"/>
                </a:solidFill>
              </a:defRPr>
            </a:lvl3pPr>
            <a:lvl4pPr marL="2438339" lvl="3" indent="-507987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4pPr>
            <a:lvl5pPr marL="3047924" lvl="4" indent="-507987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5pPr>
            <a:lvl6pPr marL="3657509" lvl="5" indent="-507987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6pPr>
            <a:lvl7pPr marL="4267093" lvl="6" indent="-507987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i="1">
                <a:solidFill>
                  <a:schemeClr val="lt1"/>
                </a:solidFill>
              </a:defRPr>
            </a:lvl7pPr>
            <a:lvl8pPr marL="4876678" lvl="7" indent="-507987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i="1">
                <a:solidFill>
                  <a:schemeClr val="lt1"/>
                </a:solidFill>
              </a:defRPr>
            </a:lvl8pPr>
            <a:lvl9pPr marL="5486263" lvl="8" indent="-507987" algn="ctr" rtl="0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400"/>
              <a:buChar char="■"/>
              <a:defRPr i="1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Google Shape;58;p4"/>
          <p:cNvSpPr txBox="1"/>
          <p:nvPr/>
        </p:nvSpPr>
        <p:spPr>
          <a:xfrm>
            <a:off x="4791200" y="51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rPr>
              <a:t>“</a:t>
            </a:r>
            <a:endParaRPr sz="12800">
              <a:solidFill>
                <a:schemeClr val="accen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59" name="Google Shape;59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Google Shape;60;p4"/>
          <p:cNvSpPr/>
          <p:nvPr/>
        </p:nvSpPr>
        <p:spPr>
          <a:xfrm rot="10800000">
            <a:off x="9219436" y="-4"/>
            <a:ext cx="2670048" cy="979837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1" name="Google Shape;61;p4"/>
          <p:cNvSpPr/>
          <p:nvPr/>
        </p:nvSpPr>
        <p:spPr>
          <a:xfrm rot="10800000">
            <a:off x="2919985" y="-4"/>
            <a:ext cx="2670048" cy="979837"/>
          </a:xfrm>
          <a:custGeom>
            <a:avLst/>
            <a:gdLst/>
            <a:ahLst/>
            <a:cxnLst/>
            <a:rect l="l" t="t" r="r" b="b"/>
            <a:pathLst>
              <a:path w="21600" h="21175" extrusionOk="0">
                <a:moveTo>
                  <a:pt x="21600" y="21175"/>
                </a:moveTo>
                <a:lnTo>
                  <a:pt x="21600" y="20652"/>
                </a:lnTo>
                <a:cubicBezTo>
                  <a:pt x="21600" y="17251"/>
                  <a:pt x="20920" y="14109"/>
                  <a:pt x="19815" y="12409"/>
                </a:cubicBezTo>
                <a:lnTo>
                  <a:pt x="12585" y="1274"/>
                </a:lnTo>
                <a:cubicBezTo>
                  <a:pt x="11480" y="-425"/>
                  <a:pt x="10120" y="-425"/>
                  <a:pt x="9015" y="1274"/>
                </a:cubicBezTo>
                <a:lnTo>
                  <a:pt x="1785" y="12409"/>
                </a:lnTo>
                <a:cubicBezTo>
                  <a:pt x="680" y="14108"/>
                  <a:pt x="0" y="17251"/>
                  <a:pt x="0" y="20652"/>
                </a:cubicBezTo>
                <a:lnTo>
                  <a:pt x="0" y="2117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2146200" y="5385637"/>
            <a:ext cx="2668248" cy="1472299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10121584" y="5385637"/>
            <a:ext cx="2668248" cy="1472299"/>
          </a:xfrm>
          <a:custGeom>
            <a:avLst/>
            <a:gdLst/>
            <a:ahLst/>
            <a:cxnLst/>
            <a:rect l="l" t="t" r="r" b="b"/>
            <a:pathLst>
              <a:path w="21600" h="21315" extrusionOk="0">
                <a:moveTo>
                  <a:pt x="21600" y="21315"/>
                </a:moveTo>
                <a:lnTo>
                  <a:pt x="21600" y="13849"/>
                </a:lnTo>
                <a:cubicBezTo>
                  <a:pt x="21600" y="11569"/>
                  <a:pt x="20920" y="9461"/>
                  <a:pt x="19816" y="8321"/>
                </a:cubicBezTo>
                <a:lnTo>
                  <a:pt x="12585" y="855"/>
                </a:lnTo>
                <a:cubicBezTo>
                  <a:pt x="11480" y="-285"/>
                  <a:pt x="10120" y="-285"/>
                  <a:pt x="9015" y="855"/>
                </a:cubicBezTo>
                <a:lnTo>
                  <a:pt x="1785" y="8321"/>
                </a:lnTo>
                <a:cubicBezTo>
                  <a:pt x="680" y="9461"/>
                  <a:pt x="0" y="11569"/>
                  <a:pt x="0" y="13849"/>
                </a:cubicBezTo>
                <a:lnTo>
                  <a:pt x="0" y="21315"/>
                </a:ln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167002" y="4144996"/>
            <a:ext cx="1651383" cy="182300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9000133" y="3420920"/>
            <a:ext cx="2227617" cy="2458899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10771337" y="2195064"/>
            <a:ext cx="1651383" cy="1822929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-368299" y="496117"/>
            <a:ext cx="2668217" cy="2945307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9000134" y="1325242"/>
            <a:ext cx="1166004" cy="128707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-281433" y="5385642"/>
            <a:ext cx="1166004" cy="1287071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rgbClr val="FFFFFF">
              <a:alpha val="10060"/>
            </a:srgbClr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18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60690" y="919669"/>
            <a:ext cx="832027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8427988" y="-9"/>
            <a:ext cx="4841091" cy="6857997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0140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1038800" y="2004733"/>
            <a:ext cx="8014000" cy="38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⬡"/>
              <a:defRPr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⬡"/>
              <a:defRPr/>
            </a:lvl3pPr>
            <a:lvl4pPr marL="2438339" lvl="3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1067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1067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1067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1067"/>
              </a:spcBef>
              <a:spcAft>
                <a:spcPts val="1067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0272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60690" y="919669"/>
            <a:ext cx="832027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8427988" y="-9"/>
            <a:ext cx="4841091" cy="6857997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0140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1038767" y="2004733"/>
            <a:ext cx="37444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6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5308405" y="2004733"/>
            <a:ext cx="37444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667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92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-60690" y="919669"/>
            <a:ext cx="832027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07" name="Google Shape;107;p7"/>
          <p:cNvGrpSpPr/>
          <p:nvPr/>
        </p:nvGrpSpPr>
        <p:grpSpPr>
          <a:xfrm>
            <a:off x="8427988" y="-9"/>
            <a:ext cx="4841091" cy="6857997"/>
            <a:chOff x="6320991" y="-7"/>
            <a:chExt cx="3630818" cy="5143498"/>
          </a:xfrm>
        </p:grpSpPr>
        <p:sp>
          <p:nvSpPr>
            <p:cNvPr id="108" name="Google Shape;108;p7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9028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1038800" y="2004733"/>
            <a:ext cx="27732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400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400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4103559" y="2004733"/>
            <a:ext cx="27732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400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400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7168317" y="2004733"/>
            <a:ext cx="2773200" cy="43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400"/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400"/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Char char="⬡"/>
              <a:defRPr sz="2400"/>
            </a:lvl3pPr>
            <a:lvl4pPr marL="2438339" lvl="3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7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/>
          <p:nvPr/>
        </p:nvSpPr>
        <p:spPr>
          <a:xfrm>
            <a:off x="-60690" y="919669"/>
            <a:ext cx="832027" cy="918392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8427988" y="-9"/>
            <a:ext cx="4841091" cy="6857997"/>
            <a:chOff x="6320991" y="-7"/>
            <a:chExt cx="3630818" cy="5143498"/>
          </a:xfrm>
        </p:grpSpPr>
        <p:sp>
          <p:nvSpPr>
            <p:cNvPr id="127" name="Google Shape;127;p8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014000" cy="52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244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-1308100" y="-3"/>
            <a:ext cx="15355125" cy="6857940"/>
            <a:chOff x="-981075" y="-3"/>
            <a:chExt cx="11516344" cy="5143455"/>
          </a:xfrm>
        </p:grpSpPr>
        <p:sp>
          <p:nvSpPr>
            <p:cNvPr id="142" name="Google Shape;142;p9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54" name="Google Shape;154;p9"/>
          <p:cNvSpPr txBox="1">
            <a:spLocks noGrp="1"/>
          </p:cNvSpPr>
          <p:nvPr>
            <p:ph type="body" idx="1"/>
          </p:nvPr>
        </p:nvSpPr>
        <p:spPr>
          <a:xfrm>
            <a:off x="1140400" y="5773467"/>
            <a:ext cx="9911200" cy="3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5" name="Google Shape;155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6" name="Google Shape;156;p9"/>
          <p:cNvSpPr/>
          <p:nvPr/>
        </p:nvSpPr>
        <p:spPr>
          <a:xfrm>
            <a:off x="5679984" y="6248742"/>
            <a:ext cx="832032" cy="609188"/>
          </a:xfrm>
          <a:custGeom>
            <a:avLst/>
            <a:gdLst/>
            <a:ahLst/>
            <a:cxnLst/>
            <a:rect l="l" t="t" r="r" b="b"/>
            <a:pathLst>
              <a:path w="21600" h="21385" extrusionOk="0">
                <a:moveTo>
                  <a:pt x="21600" y="21385"/>
                </a:moveTo>
                <a:lnTo>
                  <a:pt x="21600" y="10472"/>
                </a:lnTo>
                <a:cubicBezTo>
                  <a:pt x="21600" y="8748"/>
                  <a:pt x="20920" y="7155"/>
                  <a:pt x="19816" y="6292"/>
                </a:cubicBezTo>
                <a:lnTo>
                  <a:pt x="12585" y="647"/>
                </a:lnTo>
                <a:cubicBezTo>
                  <a:pt x="11480" y="-215"/>
                  <a:pt x="10120" y="-215"/>
                  <a:pt x="9015" y="647"/>
                </a:cubicBezTo>
                <a:lnTo>
                  <a:pt x="1785" y="6292"/>
                </a:lnTo>
                <a:cubicBezTo>
                  <a:pt x="680" y="7154"/>
                  <a:pt x="0" y="8748"/>
                  <a:pt x="0" y="10472"/>
                </a:cubicBezTo>
                <a:lnTo>
                  <a:pt x="0" y="213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073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0"/>
          <p:cNvGrpSpPr/>
          <p:nvPr/>
        </p:nvGrpSpPr>
        <p:grpSpPr>
          <a:xfrm>
            <a:off x="-1308100" y="-3"/>
            <a:ext cx="15355125" cy="6857940"/>
            <a:chOff x="-981075" y="-3"/>
            <a:chExt cx="11516344" cy="5143455"/>
          </a:xfrm>
        </p:grpSpPr>
        <p:sp>
          <p:nvSpPr>
            <p:cNvPr id="159" name="Google Shape;159;p10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0" name="Google Shape;160;p10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1" name="Google Shape;161;p10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2" name="Google Shape;162;p10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3" name="Google Shape;163;p10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4" name="Google Shape;164;p10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5" name="Google Shape;165;p10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7" name="Google Shape;167;p10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8" name="Google Shape;168;p10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9" name="Google Shape;169;p10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0" name="Google Shape;170;p10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24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71" name="Google Shape;171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49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8800" y="1114667"/>
            <a:ext cx="80140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8800" y="2004733"/>
            <a:ext cx="80140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733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fld id="{5ADAFF9B-54D7-477C-9526-69CEF1967C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246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r" rtl="1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28.jp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29.png"/><Relationship Id="rId5" Type="http://schemas.openxmlformats.org/officeDocument/2006/relationships/image" Target="../media/image16.png"/><Relationship Id="rId10" Type="http://schemas.openxmlformats.org/officeDocument/2006/relationships/image" Target="../media/image20.jpeg"/><Relationship Id="rId4" Type="http://schemas.openxmlformats.org/officeDocument/2006/relationships/image" Target="../media/image27.sv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0.jpe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2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3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6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image" Target="../media/image34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27.svg"/><Relationship Id="rId9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10" Type="http://schemas.microsoft.com/office/2007/relationships/hdphoto" Target="../media/hdphoto2.wdp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9;p2">
            <a:extLst>
              <a:ext uri="{FF2B5EF4-FFF2-40B4-BE49-F238E27FC236}">
                <a16:creationId xmlns:a16="http://schemas.microsoft.com/office/drawing/2014/main" id="{D5044EEF-DC90-C934-16BB-F671CD07153D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pic>
        <p:nvPicPr>
          <p:cNvPr id="3076" name="Picture 4" descr="PNG بسم الله الرحمن الرحیم آبی رنگ - Blue Bismillah Written in Arabic PNG">
            <a:extLst>
              <a:ext uri="{FF2B5EF4-FFF2-40B4-BE49-F238E27FC236}">
                <a16:creationId xmlns:a16="http://schemas.microsoft.com/office/drawing/2014/main" id="{3B280A61-E2A1-40A7-9741-9EF8E105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581025"/>
            <a:ext cx="9267825" cy="569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401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دسته‌بندی</a:t>
            </a:r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 معماری </a:t>
            </a:r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نرم‌افزار</a:t>
            </a:r>
            <a:endParaRPr lang="fa-IR" sz="3600" b="1" dirty="0">
              <a:solidFill>
                <a:srgbClr val="0B2D77"/>
              </a:solidFill>
              <a:latin typeface="Estedad Black" panose="020B0604020202020204" charset="-78"/>
              <a:cs typeface="B Titr" panose="00000700000000000000" pitchFamily="2" charset="-78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85033" y="5689934"/>
            <a:ext cx="11769132" cy="843897"/>
            <a:chOff x="285033" y="5689934"/>
            <a:chExt cx="11769132" cy="843897"/>
          </a:xfrm>
        </p:grpSpPr>
        <p:sp>
          <p:nvSpPr>
            <p:cNvPr id="54" name="Rectangle: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198E28C-DB24-396D-1B83-01AED5C23057}"/>
                </a:ext>
              </a:extLst>
            </p:cNvPr>
            <p:cNvSpPr/>
            <p:nvPr/>
          </p:nvSpPr>
          <p:spPr>
            <a:xfrm rot="16200000">
              <a:off x="11076115" y="5555782"/>
              <a:ext cx="843895" cy="1112204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5" name="Rectangle: 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86D6C5-01A0-C29A-BB9E-2DE97C0D03C6}"/>
                </a:ext>
              </a:extLst>
            </p:cNvPr>
            <p:cNvSpPr/>
            <p:nvPr/>
          </p:nvSpPr>
          <p:spPr>
            <a:xfrm rot="16200000">
              <a:off x="6900247" y="2492116"/>
              <a:ext cx="843895" cy="7239536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94418-2AB9-08CA-6B27-5A7F92F6AF9E}"/>
                </a:ext>
              </a:extLst>
            </p:cNvPr>
            <p:cNvSpPr txBox="1"/>
            <p:nvPr/>
          </p:nvSpPr>
          <p:spPr>
            <a:xfrm>
              <a:off x="3433482" y="5888487"/>
              <a:ext cx="66535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2400" dirty="0">
                  <a:solidFill>
                    <a:schemeClr val="bg1"/>
                  </a:solidFill>
                  <a:latin typeface="Estedad Black" panose="020B0604020202020204" charset="-78"/>
                  <a:cs typeface="Estedad Black" panose="020B0604020202020204" charset="-78"/>
                </a:rPr>
                <a:t>مرور کارهای پیشین</a:t>
              </a:r>
              <a:endPara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endParaRPr>
            </a:p>
          </p:txBody>
        </p:sp>
        <p:sp>
          <p:nvSpPr>
            <p:cNvPr id="57" name="Rectangle: 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8EC6B4-5C37-4DE6-85D1-7428601702F7}"/>
                </a:ext>
              </a:extLst>
            </p:cNvPr>
            <p:cNvSpPr/>
            <p:nvPr/>
          </p:nvSpPr>
          <p:spPr>
            <a:xfrm rot="16200000">
              <a:off x="1571782" y="4403185"/>
              <a:ext cx="843895" cy="3417393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90A4AE"/>
                </a:clrFrom>
                <a:clrTo>
                  <a:srgbClr val="90A4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022" y="5796820"/>
              <a:ext cx="640080" cy="640080"/>
            </a:xfrm>
            <a:prstGeom prst="ellipse">
              <a:avLst/>
            </a:prstGeom>
            <a:solidFill>
              <a:srgbClr val="00B050"/>
            </a:solidFill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425EB2"/>
                </a:clrFrom>
                <a:clrTo>
                  <a:srgbClr val="425EB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241" y="5801019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820" y="5796820"/>
              <a:ext cx="640080" cy="640080"/>
            </a:xfrm>
            <a:prstGeom prst="ellipse">
              <a:avLst/>
            </a:prstGeom>
            <a:noFill/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146" y="579682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1" y="5788422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6" y="5792621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Oval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BB48CE-AEF2-3A6B-C18D-CE1FCD934518}"/>
              </a:ext>
            </a:extLst>
          </p:cNvPr>
          <p:cNvSpPr/>
          <p:nvPr/>
        </p:nvSpPr>
        <p:spPr>
          <a:xfrm rot="10800000">
            <a:off x="3942871" y="5848050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24AEAC1-3AA0-C537-00E3-6D3755714718}"/>
              </a:ext>
            </a:extLst>
          </p:cNvPr>
          <p:cNvSpPr txBox="1">
            <a:spLocks/>
          </p:cNvSpPr>
          <p:nvPr/>
        </p:nvSpPr>
        <p:spPr>
          <a:xfrm>
            <a:off x="3835121" y="5917486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3/31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447894" y="1254601"/>
            <a:ext cx="103789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err="1">
                <a:cs typeface="B Nazanin" panose="00000400000000000000" pitchFamily="2" charset="-78"/>
              </a:rPr>
              <a:t>سبک‌های</a:t>
            </a:r>
            <a:r>
              <a:rPr lang="fa-IR" sz="2400" b="1" dirty="0">
                <a:cs typeface="B Nazanin" panose="00000400000000000000" pitchFamily="2" charset="-78"/>
              </a:rPr>
              <a:t> معماری:</a:t>
            </a:r>
          </a:p>
          <a:p>
            <a:pPr algn="r" rtl="1"/>
            <a:r>
              <a:rPr lang="en-US" sz="2400" dirty="0">
                <a:cs typeface="B Nazanin" panose="00000400000000000000" pitchFamily="2" charset="-78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Service-Oriented, Layered, Microservice</a:t>
            </a:r>
          </a:p>
          <a:p>
            <a:pPr algn="r" rtl="1"/>
            <a:r>
              <a:rPr lang="en-US" sz="2400" dirty="0">
                <a:cs typeface="B Nazanin" panose="00000400000000000000" pitchFamily="2" charset="-78"/>
              </a:rPr>
              <a:t>	</a:t>
            </a: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err="1">
                <a:cs typeface="B Nazanin" panose="00000400000000000000" pitchFamily="2" charset="-78"/>
              </a:rPr>
              <a:t>الگو‌های</a:t>
            </a:r>
            <a:r>
              <a:rPr lang="fa-IR" sz="2400" b="1" dirty="0">
                <a:cs typeface="B Nazanin" panose="00000400000000000000" pitchFamily="2" charset="-78"/>
              </a:rPr>
              <a:t> معماری:</a:t>
            </a:r>
            <a:endParaRPr lang="en-US" sz="2400" b="1" dirty="0">
              <a:cs typeface="B Nazanin" panose="00000400000000000000" pitchFamily="2" charset="-78"/>
            </a:endParaRPr>
          </a:p>
          <a:p>
            <a:pPr lvl="1" algn="r" rt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MVC, N-tier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err="1">
                <a:cs typeface="B Nazanin" panose="00000400000000000000" pitchFamily="2" charset="-78"/>
              </a:rPr>
              <a:t>الگو‌های</a:t>
            </a:r>
            <a:r>
              <a:rPr lang="fa-IR" sz="2400" b="1" dirty="0">
                <a:cs typeface="B Nazanin" panose="00000400000000000000" pitchFamily="2" charset="-78"/>
              </a:rPr>
              <a:t> طراحی:</a:t>
            </a:r>
            <a:endParaRPr lang="en-US" sz="2400" b="1" dirty="0">
              <a:cs typeface="B Nazanin" panose="00000400000000000000" pitchFamily="2" charset="-78"/>
            </a:endParaRPr>
          </a:p>
          <a:p>
            <a:pPr lvl="1" algn="r" rt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Singleton, Observer, Adapter	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r" rtl="1"/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شباهت و </a:t>
            </a:r>
            <a:r>
              <a:rPr lang="fa-IR" sz="2400" b="1" dirty="0" err="1">
                <a:cs typeface="B Nazanin" panose="00000400000000000000" pitchFamily="2" charset="-78"/>
              </a:rPr>
              <a:t>تفاوت‌ها</a:t>
            </a:r>
            <a:endParaRPr lang="en-US" sz="2400" b="1" dirty="0">
              <a:cs typeface="B Nazanin" panose="00000400000000000000" pitchFamily="2" charset="-78"/>
            </a:endParaRPr>
          </a:p>
          <a:p>
            <a:pPr lvl="1" algn="r" rtl="1"/>
            <a:r>
              <a:rPr lang="en-US" sz="2400" dirty="0">
                <a:cs typeface="B Nazanin" panose="00000400000000000000" pitchFamily="2" charset="-78"/>
              </a:rPr>
              <a:t>	</a:t>
            </a: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3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112C58-77BA-E8BE-24E4-35A8171FBEB5}"/>
              </a:ext>
            </a:extLst>
          </p:cNvPr>
          <p:cNvSpPr/>
          <p:nvPr/>
        </p:nvSpPr>
        <p:spPr>
          <a:xfrm rot="16200000">
            <a:off x="10716958" y="5211884"/>
            <a:ext cx="843895" cy="1800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5526E8E-34B1-E998-018A-70E91F44CFE7}"/>
              </a:ext>
            </a:extLst>
          </p:cNvPr>
          <p:cNvSpPr/>
          <p:nvPr/>
        </p:nvSpPr>
        <p:spPr>
          <a:xfrm rot="16200000">
            <a:off x="1168372" y="4806599"/>
            <a:ext cx="843895" cy="2610567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DAA2FBD-7042-35A3-36E9-0CF5ED222928}"/>
              </a:ext>
            </a:extLst>
          </p:cNvPr>
          <p:cNvSpPr/>
          <p:nvPr/>
        </p:nvSpPr>
        <p:spPr>
          <a:xfrm rot="16200000">
            <a:off x="6145307" y="2440228"/>
            <a:ext cx="843895" cy="73433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D3233-B445-360D-0AD8-E333BE8F4597}"/>
              </a:ext>
            </a:extLst>
          </p:cNvPr>
          <p:cNvSpPr txBox="1"/>
          <p:nvPr/>
        </p:nvSpPr>
        <p:spPr>
          <a:xfrm>
            <a:off x="2527903" y="5878399"/>
            <a:ext cx="690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معماری </a:t>
            </a:r>
            <a:r>
              <a:rPr lang="fa-IR" sz="2400" b="1" dirty="0" err="1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E725-2BAC-DAED-2EDC-7F44E0A557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62" y="5784901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AFA33-14C9-E87A-8605-38EEB46B28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98" y="5791838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C911-3468-F22A-FB85-23B74775FB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93" y="5791838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FC851-DFB6-99E6-F2F3-69CEC8B751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13" y="580853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39A03-616D-1C07-8318-0C29CD4CBFF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6" y="580012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8EBA7-4839-2D10-7369-70BB4B0D048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" y="5804330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CE81BA47-73D5-3948-6A62-C51EDA73D0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3C9C827D-B746-A61E-2F13-CFF74D8994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05275" y="143827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0">
            <a:extLst>
              <a:ext uri="{FF2B5EF4-FFF2-40B4-BE49-F238E27FC236}">
                <a16:creationId xmlns:a16="http://schemas.microsoft.com/office/drawing/2014/main" id="{9D405290-2BEE-0E99-3677-1E44150C4E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A0FA90-CA9D-7FC1-E5B8-E85B359E1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" y="1453822"/>
            <a:ext cx="4082296" cy="383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5BF917E-AB43-FA83-039C-847941F7D401}"/>
              </a:ext>
            </a:extLst>
          </p:cNvPr>
          <p:cNvSpPr/>
          <p:nvPr/>
        </p:nvSpPr>
        <p:spPr>
          <a:xfrm rot="10800000">
            <a:off x="3052240" y="5826247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B590943-82C0-42BE-52EB-CC57F7FB5146}"/>
              </a:ext>
            </a:extLst>
          </p:cNvPr>
          <p:cNvSpPr txBox="1">
            <a:spLocks/>
          </p:cNvSpPr>
          <p:nvPr/>
        </p:nvSpPr>
        <p:spPr>
          <a:xfrm>
            <a:off x="2944490" y="5895683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7/25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44E5A-8D93-2A31-F77F-3A44244097A2}"/>
              </a:ext>
            </a:extLst>
          </p:cNvPr>
          <p:cNvSpPr txBox="1"/>
          <p:nvPr/>
        </p:nvSpPr>
        <p:spPr>
          <a:xfrm>
            <a:off x="4555865" y="4976647"/>
            <a:ext cx="573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+mj-cs"/>
              </a:rPr>
              <a:t>[</a:t>
            </a:r>
            <a:r>
              <a:rPr lang="fa-IR" sz="1600" dirty="0">
                <a:cs typeface="B Nazanin" panose="00000400000000000000" pitchFamily="2" charset="-78"/>
              </a:rPr>
              <a:t>۱۰</a:t>
            </a:r>
            <a:r>
              <a:rPr lang="en-US" sz="1600" dirty="0">
                <a:cs typeface="+mj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209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معماری </a:t>
            </a:r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میکروسرویس</a:t>
            </a:r>
            <a:endParaRPr lang="fa-IR" sz="3600" b="1" dirty="0">
              <a:solidFill>
                <a:srgbClr val="0B2D77"/>
              </a:solidFill>
              <a:latin typeface="Estedad Black" panose="020B0604020202020204" charset="-78"/>
              <a:cs typeface="B Titr" panose="00000700000000000000" pitchFamily="2" charset="-78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85033" y="5689934"/>
            <a:ext cx="11769132" cy="843897"/>
            <a:chOff x="285033" y="5689934"/>
            <a:chExt cx="11769132" cy="843897"/>
          </a:xfrm>
        </p:grpSpPr>
        <p:sp>
          <p:nvSpPr>
            <p:cNvPr id="54" name="Rectangle: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198E28C-DB24-396D-1B83-01AED5C23057}"/>
                </a:ext>
              </a:extLst>
            </p:cNvPr>
            <p:cNvSpPr/>
            <p:nvPr/>
          </p:nvSpPr>
          <p:spPr>
            <a:xfrm rot="16200000">
              <a:off x="11076115" y="5555782"/>
              <a:ext cx="843895" cy="1112204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5" name="Rectangle: 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86D6C5-01A0-C29A-BB9E-2DE97C0D03C6}"/>
                </a:ext>
              </a:extLst>
            </p:cNvPr>
            <p:cNvSpPr/>
            <p:nvPr/>
          </p:nvSpPr>
          <p:spPr>
            <a:xfrm rot="16200000">
              <a:off x="6900247" y="2492116"/>
              <a:ext cx="843895" cy="7239536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94418-2AB9-08CA-6B27-5A7F92F6AF9E}"/>
                </a:ext>
              </a:extLst>
            </p:cNvPr>
            <p:cNvSpPr txBox="1"/>
            <p:nvPr/>
          </p:nvSpPr>
          <p:spPr>
            <a:xfrm>
              <a:off x="3433482" y="5888487"/>
              <a:ext cx="66535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2400" dirty="0">
                  <a:solidFill>
                    <a:schemeClr val="bg1"/>
                  </a:solidFill>
                  <a:latin typeface="Estedad Black" panose="020B0604020202020204" charset="-78"/>
                  <a:cs typeface="Estedad Black" panose="020B0604020202020204" charset="-78"/>
                </a:rPr>
                <a:t>مرور کارهای پیشین</a:t>
              </a:r>
              <a:endPara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endParaRPr>
            </a:p>
          </p:txBody>
        </p:sp>
        <p:sp>
          <p:nvSpPr>
            <p:cNvPr id="57" name="Rectangle: 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8EC6B4-5C37-4DE6-85D1-7428601702F7}"/>
                </a:ext>
              </a:extLst>
            </p:cNvPr>
            <p:cNvSpPr/>
            <p:nvPr/>
          </p:nvSpPr>
          <p:spPr>
            <a:xfrm rot="16200000">
              <a:off x="1571782" y="4403185"/>
              <a:ext cx="843895" cy="3417393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90A4AE"/>
                </a:clrFrom>
                <a:clrTo>
                  <a:srgbClr val="90A4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022" y="5796820"/>
              <a:ext cx="640080" cy="640080"/>
            </a:xfrm>
            <a:prstGeom prst="ellipse">
              <a:avLst/>
            </a:prstGeom>
            <a:solidFill>
              <a:srgbClr val="00B050"/>
            </a:solidFill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425EB2"/>
                </a:clrFrom>
                <a:clrTo>
                  <a:srgbClr val="425EB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241" y="5801019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820" y="5796820"/>
              <a:ext cx="640080" cy="640080"/>
            </a:xfrm>
            <a:prstGeom prst="ellipse">
              <a:avLst/>
            </a:prstGeom>
            <a:noFill/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146" y="579682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1" y="5788422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6" y="5792621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Oval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BB48CE-AEF2-3A6B-C18D-CE1FCD934518}"/>
              </a:ext>
            </a:extLst>
          </p:cNvPr>
          <p:cNvSpPr/>
          <p:nvPr/>
        </p:nvSpPr>
        <p:spPr>
          <a:xfrm rot="10800000">
            <a:off x="3942871" y="5848050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24AEAC1-3AA0-C537-00E3-6D3755714718}"/>
              </a:ext>
            </a:extLst>
          </p:cNvPr>
          <p:cNvSpPr txBox="1">
            <a:spLocks/>
          </p:cNvSpPr>
          <p:nvPr/>
        </p:nvSpPr>
        <p:spPr>
          <a:xfrm>
            <a:off x="3835121" y="5917486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3/31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315469" y="1587058"/>
            <a:ext cx="10378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یک سبک معماری با فلسفه تقسیم بندی برنامه به اجزای کوچک و مستقل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اتصال سست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fa-IR" sz="2400" dirty="0">
                <a:cs typeface="B Nazanin" panose="00000400000000000000" pitchFamily="2" charset="-78"/>
              </a:rPr>
              <a:t> در </a:t>
            </a:r>
            <a:r>
              <a:rPr lang="fa-IR" sz="2400" dirty="0" err="1">
                <a:cs typeface="B Nazanin" panose="00000400000000000000" pitchFamily="2" charset="-78"/>
              </a:rPr>
              <a:t>میکروسرویس</a:t>
            </a:r>
            <a:r>
              <a:rPr lang="fa-IR" sz="2400" dirty="0">
                <a:cs typeface="B Nazanin" panose="00000400000000000000" pitchFamily="2" charset="-78"/>
              </a:rPr>
              <a:t>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RESTful</a:t>
            </a:r>
            <a:r>
              <a:rPr lang="en-US" sz="2000" dirty="0">
                <a:cs typeface="+mj-cs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API, API</a:t>
            </a:r>
            <a:r>
              <a:rPr lang="en-US" sz="2000" dirty="0">
                <a:cs typeface="+mj-cs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فرایند چابک و معماری </a:t>
            </a:r>
            <a:r>
              <a:rPr lang="fa-IR" sz="2400" dirty="0" err="1">
                <a:cs typeface="B Nazanin" panose="00000400000000000000" pitchFamily="2" charset="-78"/>
              </a:rPr>
              <a:t>میکروسرویس</a:t>
            </a:r>
            <a:endParaRPr lang="fa-IR" sz="24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3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112C58-77BA-E8BE-24E4-35A8171FBEB5}"/>
              </a:ext>
            </a:extLst>
          </p:cNvPr>
          <p:cNvSpPr/>
          <p:nvPr/>
        </p:nvSpPr>
        <p:spPr>
          <a:xfrm rot="16200000">
            <a:off x="10716958" y="5211884"/>
            <a:ext cx="843895" cy="1800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5526E8E-34B1-E998-018A-70E91F44CFE7}"/>
              </a:ext>
            </a:extLst>
          </p:cNvPr>
          <p:cNvSpPr/>
          <p:nvPr/>
        </p:nvSpPr>
        <p:spPr>
          <a:xfrm rot="16200000">
            <a:off x="1168372" y="4806599"/>
            <a:ext cx="843895" cy="2610567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DAA2FBD-7042-35A3-36E9-0CF5ED222928}"/>
              </a:ext>
            </a:extLst>
          </p:cNvPr>
          <p:cNvSpPr/>
          <p:nvPr/>
        </p:nvSpPr>
        <p:spPr>
          <a:xfrm rot="16200000">
            <a:off x="6145307" y="2440228"/>
            <a:ext cx="843895" cy="73433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D3233-B445-360D-0AD8-E333BE8F4597}"/>
              </a:ext>
            </a:extLst>
          </p:cNvPr>
          <p:cNvSpPr txBox="1"/>
          <p:nvPr/>
        </p:nvSpPr>
        <p:spPr>
          <a:xfrm>
            <a:off x="2527903" y="5878399"/>
            <a:ext cx="690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معماری </a:t>
            </a:r>
            <a:r>
              <a:rPr lang="fa-IR" sz="2400" b="1" dirty="0" err="1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E725-2BAC-DAED-2EDC-7F44E0A557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62" y="5784901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AFA33-14C9-E87A-8605-38EEB46B28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98" y="5791838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C911-3468-F22A-FB85-23B74775FB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93" y="5791838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FC851-DFB6-99E6-F2F3-69CEC8B751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13" y="580853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39A03-616D-1C07-8318-0C29CD4CBFF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6" y="580012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8EBA7-4839-2D10-7369-70BB4B0D048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" y="5804330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35296D5-0AF7-FE9F-56FB-6584378E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3" y="973298"/>
            <a:ext cx="3850320" cy="45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53698FA-8416-2A47-D77E-525679C22D79}"/>
              </a:ext>
            </a:extLst>
          </p:cNvPr>
          <p:cNvSpPr/>
          <p:nvPr/>
        </p:nvSpPr>
        <p:spPr>
          <a:xfrm rot="10800000">
            <a:off x="3170492" y="5800903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2F5C0C0-7042-F3A6-7BE2-5E04A40443BD}"/>
              </a:ext>
            </a:extLst>
          </p:cNvPr>
          <p:cNvSpPr txBox="1">
            <a:spLocks/>
          </p:cNvSpPr>
          <p:nvPr/>
        </p:nvSpPr>
        <p:spPr>
          <a:xfrm>
            <a:off x="3062742" y="5870339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8/25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BD7789-3896-3B5F-37A1-14747C1EE5FA}"/>
              </a:ext>
            </a:extLst>
          </p:cNvPr>
          <p:cNvSpPr txBox="1"/>
          <p:nvPr/>
        </p:nvSpPr>
        <p:spPr>
          <a:xfrm>
            <a:off x="4135353" y="5204941"/>
            <a:ext cx="573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+mj-cs"/>
              </a:rPr>
              <a:t>[</a:t>
            </a:r>
            <a:r>
              <a:rPr lang="fa-IR" sz="1600" dirty="0">
                <a:cs typeface="B Nazanin" panose="00000400000000000000" pitchFamily="2" charset="-78"/>
              </a:rPr>
              <a:t>۱۰</a:t>
            </a:r>
            <a:r>
              <a:rPr lang="en-US" sz="1600" dirty="0">
                <a:cs typeface="+mj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337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مزایا و معایب </a:t>
            </a:r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میکروسرویس</a:t>
            </a:r>
            <a:endParaRPr lang="fa-IR" sz="3600" b="1" dirty="0">
              <a:solidFill>
                <a:srgbClr val="0B2D77"/>
              </a:solidFill>
              <a:latin typeface="Estedad Black" panose="020B0604020202020204" charset="-78"/>
              <a:cs typeface="B Titr" panose="00000700000000000000" pitchFamily="2" charset="-78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85033" y="5689934"/>
            <a:ext cx="11769132" cy="843897"/>
            <a:chOff x="285033" y="5689934"/>
            <a:chExt cx="11769132" cy="843897"/>
          </a:xfrm>
        </p:grpSpPr>
        <p:sp>
          <p:nvSpPr>
            <p:cNvPr id="54" name="Rectangle: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198E28C-DB24-396D-1B83-01AED5C23057}"/>
                </a:ext>
              </a:extLst>
            </p:cNvPr>
            <p:cNvSpPr/>
            <p:nvPr/>
          </p:nvSpPr>
          <p:spPr>
            <a:xfrm rot="16200000">
              <a:off x="11076115" y="5555782"/>
              <a:ext cx="843895" cy="1112204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5" name="Rectangle: 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86D6C5-01A0-C29A-BB9E-2DE97C0D03C6}"/>
                </a:ext>
              </a:extLst>
            </p:cNvPr>
            <p:cNvSpPr/>
            <p:nvPr/>
          </p:nvSpPr>
          <p:spPr>
            <a:xfrm rot="16200000">
              <a:off x="6900247" y="2492116"/>
              <a:ext cx="843895" cy="7239536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94418-2AB9-08CA-6B27-5A7F92F6AF9E}"/>
                </a:ext>
              </a:extLst>
            </p:cNvPr>
            <p:cNvSpPr txBox="1"/>
            <p:nvPr/>
          </p:nvSpPr>
          <p:spPr>
            <a:xfrm>
              <a:off x="3433482" y="5888487"/>
              <a:ext cx="66535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2400" dirty="0">
                  <a:solidFill>
                    <a:schemeClr val="bg1"/>
                  </a:solidFill>
                  <a:latin typeface="Estedad Black" panose="020B0604020202020204" charset="-78"/>
                  <a:cs typeface="Estedad Black" panose="020B0604020202020204" charset="-78"/>
                </a:rPr>
                <a:t>مرور کارهای پیشین</a:t>
              </a:r>
              <a:endPara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endParaRPr>
            </a:p>
          </p:txBody>
        </p:sp>
        <p:sp>
          <p:nvSpPr>
            <p:cNvPr id="57" name="Rectangle: 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8EC6B4-5C37-4DE6-85D1-7428601702F7}"/>
                </a:ext>
              </a:extLst>
            </p:cNvPr>
            <p:cNvSpPr/>
            <p:nvPr/>
          </p:nvSpPr>
          <p:spPr>
            <a:xfrm rot="16200000">
              <a:off x="1571782" y="4403185"/>
              <a:ext cx="843895" cy="3417393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90A4AE"/>
                </a:clrFrom>
                <a:clrTo>
                  <a:srgbClr val="90A4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022" y="5796820"/>
              <a:ext cx="640080" cy="640080"/>
            </a:xfrm>
            <a:prstGeom prst="ellipse">
              <a:avLst/>
            </a:prstGeom>
            <a:solidFill>
              <a:srgbClr val="00B050"/>
            </a:solidFill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425EB2"/>
                </a:clrFrom>
                <a:clrTo>
                  <a:srgbClr val="425EB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241" y="5801019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820" y="5796820"/>
              <a:ext cx="640080" cy="640080"/>
            </a:xfrm>
            <a:prstGeom prst="ellipse">
              <a:avLst/>
            </a:prstGeom>
            <a:noFill/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146" y="579682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1" y="5788422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6" y="5792621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Oval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BB48CE-AEF2-3A6B-C18D-CE1FCD934518}"/>
              </a:ext>
            </a:extLst>
          </p:cNvPr>
          <p:cNvSpPr/>
          <p:nvPr/>
        </p:nvSpPr>
        <p:spPr>
          <a:xfrm rot="10800000">
            <a:off x="3942871" y="5848050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24AEAC1-3AA0-C537-00E3-6D3755714718}"/>
              </a:ext>
            </a:extLst>
          </p:cNvPr>
          <p:cNvSpPr txBox="1">
            <a:spLocks/>
          </p:cNvSpPr>
          <p:nvPr/>
        </p:nvSpPr>
        <p:spPr>
          <a:xfrm>
            <a:off x="3835121" y="5917486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3/31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3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112C58-77BA-E8BE-24E4-35A8171FBEB5}"/>
              </a:ext>
            </a:extLst>
          </p:cNvPr>
          <p:cNvSpPr/>
          <p:nvPr/>
        </p:nvSpPr>
        <p:spPr>
          <a:xfrm rot="16200000">
            <a:off x="10716958" y="5211884"/>
            <a:ext cx="843895" cy="1800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5526E8E-34B1-E998-018A-70E91F44CFE7}"/>
              </a:ext>
            </a:extLst>
          </p:cNvPr>
          <p:cNvSpPr/>
          <p:nvPr/>
        </p:nvSpPr>
        <p:spPr>
          <a:xfrm rot="16200000">
            <a:off x="1168372" y="4806599"/>
            <a:ext cx="843895" cy="2610567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DAA2FBD-7042-35A3-36E9-0CF5ED222928}"/>
              </a:ext>
            </a:extLst>
          </p:cNvPr>
          <p:cNvSpPr/>
          <p:nvPr/>
        </p:nvSpPr>
        <p:spPr>
          <a:xfrm rot="16200000">
            <a:off x="6145307" y="2440228"/>
            <a:ext cx="843895" cy="73433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D3233-B445-360D-0AD8-E333BE8F4597}"/>
              </a:ext>
            </a:extLst>
          </p:cNvPr>
          <p:cNvSpPr txBox="1"/>
          <p:nvPr/>
        </p:nvSpPr>
        <p:spPr>
          <a:xfrm>
            <a:off x="2527903" y="5878399"/>
            <a:ext cx="690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معماری </a:t>
            </a:r>
            <a:r>
              <a:rPr lang="fa-IR" sz="2400" b="1" dirty="0" err="1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E725-2BAC-DAED-2EDC-7F44E0A557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62" y="5784901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AFA33-14C9-E87A-8605-38EEB46B28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98" y="5791838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C911-3468-F22A-FB85-23B74775FB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93" y="5791838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FC851-DFB6-99E6-F2F3-69CEC8B751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13" y="580853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39A03-616D-1C07-8318-0C29CD4CBFF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6" y="580012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8EBA7-4839-2D10-7369-70BB4B0D048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" y="5804330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2A2F4D3-5BBE-4C79-8D2D-E55192147969}"/>
              </a:ext>
            </a:extLst>
          </p:cNvPr>
          <p:cNvSpPr>
            <a:spLocks noGrp="1"/>
          </p:cNvSpPr>
          <p:nvPr/>
        </p:nvSpPr>
        <p:spPr>
          <a:xfrm>
            <a:off x="7016601" y="2037514"/>
            <a:ext cx="4611443" cy="3777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a-IR" sz="2400" i="0" dirty="0" err="1">
                <a:solidFill>
                  <a:schemeClr val="tx1"/>
                </a:solidFill>
                <a:effectLst/>
                <a:latin typeface="Vazirmatn"/>
                <a:cs typeface="B Nazanin" panose="00000400000000000000" pitchFamily="2" charset="-78"/>
              </a:rPr>
              <a:t>مقیاس‌پذیری</a:t>
            </a:r>
            <a:endParaRPr lang="fa-IR" sz="2400" i="0" dirty="0">
              <a:solidFill>
                <a:schemeClr val="tx1"/>
              </a:solidFill>
              <a:effectLst/>
              <a:latin typeface="Vazirmatn"/>
              <a:cs typeface="B Nazanin" panose="00000400000000000000" pitchFamily="2" charset="-78"/>
            </a:endParaRPr>
          </a:p>
          <a:p>
            <a:pPr algn="r" rt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a-IR" sz="2400" dirty="0">
                <a:solidFill>
                  <a:schemeClr val="tx1"/>
                </a:solidFill>
                <a:latin typeface="Vazirmatn"/>
                <a:cs typeface="B Nazanin" panose="00000400000000000000" pitchFamily="2" charset="-78"/>
              </a:rPr>
              <a:t>کاهش وابستگی و بهبود </a:t>
            </a:r>
            <a:r>
              <a:rPr lang="fa-IR" sz="2400" dirty="0" err="1">
                <a:solidFill>
                  <a:schemeClr val="tx1"/>
                </a:solidFill>
                <a:latin typeface="Vazirmatn"/>
                <a:cs typeface="B Nazanin" panose="00000400000000000000" pitchFamily="2" charset="-78"/>
              </a:rPr>
              <a:t>ایزوله‌سازی</a:t>
            </a:r>
            <a:r>
              <a:rPr lang="fa-IR" sz="2400" dirty="0">
                <a:solidFill>
                  <a:schemeClr val="tx1"/>
                </a:solidFill>
                <a:latin typeface="Vazirmatn"/>
                <a:cs typeface="B Nazanin" panose="00000400000000000000" pitchFamily="2" charset="-78"/>
              </a:rPr>
              <a:t> خطا</a:t>
            </a:r>
            <a:endParaRPr lang="fa-IR" sz="2400" b="1" i="0" dirty="0">
              <a:solidFill>
                <a:schemeClr val="tx1"/>
              </a:solidFill>
              <a:effectLst/>
              <a:latin typeface="Vazirmatn"/>
              <a:cs typeface="B Nazanin" panose="00000400000000000000" pitchFamily="2" charset="-78"/>
            </a:endParaRPr>
          </a:p>
          <a:p>
            <a:pPr algn="r" rt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a-IR" sz="2400" i="0" dirty="0">
                <a:solidFill>
                  <a:schemeClr val="tx1"/>
                </a:solidFill>
                <a:effectLst/>
                <a:latin typeface="Vazirmatn"/>
                <a:cs typeface="B Nazanin" panose="00000400000000000000" pitchFamily="2" charset="-78"/>
              </a:rPr>
              <a:t>انعطاف در انتخاب </a:t>
            </a:r>
            <a:r>
              <a:rPr lang="fa-IR" sz="2400" i="0" dirty="0" err="1">
                <a:solidFill>
                  <a:schemeClr val="tx1"/>
                </a:solidFill>
                <a:effectLst/>
                <a:latin typeface="Vazirmatn"/>
                <a:cs typeface="B Nazanin" panose="00000400000000000000" pitchFamily="2" charset="-78"/>
              </a:rPr>
              <a:t>فناوری‌ها</a:t>
            </a:r>
            <a:r>
              <a:rPr lang="fa-IR" sz="2400" i="0" dirty="0">
                <a:solidFill>
                  <a:schemeClr val="tx1"/>
                </a:solidFill>
                <a:effectLst/>
                <a:latin typeface="Vazirmatn"/>
                <a:cs typeface="B Nazanin" panose="00000400000000000000" pitchFamily="2" charset="-78"/>
              </a:rPr>
              <a:t> </a:t>
            </a:r>
          </a:p>
          <a:p>
            <a:pPr algn="r" rt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a-IR" sz="2400" i="0" dirty="0">
                <a:solidFill>
                  <a:schemeClr val="tx1"/>
                </a:solidFill>
                <a:effectLst/>
                <a:latin typeface="Vazirmatn"/>
                <a:cs typeface="B Nazanin" panose="00000400000000000000" pitchFamily="2" charset="-78"/>
              </a:rPr>
              <a:t>چابکی بالا</a:t>
            </a:r>
          </a:p>
          <a:p>
            <a:pPr algn="r" rtl="1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fa-IR" sz="2400" i="0" dirty="0">
                <a:solidFill>
                  <a:schemeClr val="tx1"/>
                </a:solidFill>
                <a:effectLst/>
                <a:latin typeface="Vazirmatn"/>
                <a:cs typeface="B Nazanin" panose="00000400000000000000" pitchFamily="2" charset="-78"/>
              </a:rPr>
              <a:t>استقرار سبک و سریع</a:t>
            </a:r>
          </a:p>
          <a:p>
            <a:pPr algn="r" rtl="1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fa-IR" sz="2400" i="0" dirty="0">
              <a:solidFill>
                <a:schemeClr val="tx1"/>
              </a:solidFill>
              <a:effectLst/>
              <a:latin typeface="Vazirmatn"/>
              <a:cs typeface="B Nazanin" panose="00000400000000000000" pitchFamily="2" charset="-78"/>
            </a:endParaRPr>
          </a:p>
          <a:p>
            <a:pPr marL="0" indent="0" algn="r" rtl="1">
              <a:buClr>
                <a:srgbClr val="00B050"/>
              </a:buClr>
              <a:buNone/>
            </a:pPr>
            <a:b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b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b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br>
              <a:rPr lang="fa-IR" sz="24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lang="en-US" sz="2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06C7EF54-8933-C11D-8E33-0F1AC8D89768}"/>
              </a:ext>
            </a:extLst>
          </p:cNvPr>
          <p:cNvSpPr txBox="1"/>
          <p:nvPr/>
        </p:nvSpPr>
        <p:spPr>
          <a:xfrm>
            <a:off x="6918127" y="1263232"/>
            <a:ext cx="470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مزایا</a:t>
            </a:r>
            <a:endParaRPr lang="en-US" sz="2400" b="1" dirty="0">
              <a:solidFill>
                <a:srgbClr val="00B050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C9BA6590-A379-8CAD-F615-D8A734E621E7}"/>
              </a:ext>
            </a:extLst>
          </p:cNvPr>
          <p:cNvSpPr txBox="1"/>
          <p:nvPr/>
        </p:nvSpPr>
        <p:spPr>
          <a:xfrm>
            <a:off x="3189335" y="1245253"/>
            <a:ext cx="177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معایب </a:t>
            </a:r>
            <a:endParaRPr lang="en-US" sz="2400" b="1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sp>
        <p:nvSpPr>
          <p:cNvPr id="2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9A61E3A-84ED-8F0C-EF9E-92E85B19706C}"/>
              </a:ext>
            </a:extLst>
          </p:cNvPr>
          <p:cNvSpPr/>
          <p:nvPr/>
        </p:nvSpPr>
        <p:spPr>
          <a:xfrm rot="16200000">
            <a:off x="10716959" y="5211884"/>
            <a:ext cx="843895" cy="1800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FF89B8A9-C024-C0AD-BA84-D888410AAF9F}"/>
              </a:ext>
            </a:extLst>
          </p:cNvPr>
          <p:cNvSpPr txBox="1"/>
          <p:nvPr/>
        </p:nvSpPr>
        <p:spPr>
          <a:xfrm>
            <a:off x="-284403" y="2010082"/>
            <a:ext cx="6727874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fa-IR" sz="2400" dirty="0">
                <a:latin typeface="Vazirmatn"/>
                <a:cs typeface="B Nazanin" panose="00000400000000000000" pitchFamily="2" charset="-78"/>
              </a:rPr>
              <a:t>پیچیدگی در ارتباط بین </a:t>
            </a:r>
            <a:r>
              <a:rPr lang="fa-IR" sz="2400" dirty="0" err="1">
                <a:latin typeface="Vazirmatn"/>
                <a:cs typeface="B Nazanin" panose="00000400000000000000" pitchFamily="2" charset="-78"/>
              </a:rPr>
              <a:t>سرویس‌ها</a:t>
            </a:r>
            <a:endParaRPr lang="fa-IR" sz="2400" i="0" dirty="0">
              <a:effectLst/>
              <a:latin typeface="Vazirmatn"/>
              <a:cs typeface="B Nazanin" panose="00000400000000000000" pitchFamily="2" charset="-78"/>
            </a:endParaRPr>
          </a:p>
          <a:p>
            <a:pPr marL="342900" indent="-342900" algn="r" rtl="1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fa-IR" sz="2400" i="0" dirty="0">
                <a:effectLst/>
                <a:latin typeface="Vazirmatn"/>
                <a:cs typeface="B Nazanin" panose="00000400000000000000" pitchFamily="2" charset="-78"/>
              </a:rPr>
              <a:t>استفا</a:t>
            </a:r>
            <a:r>
              <a:rPr lang="fa-IR" sz="2400" dirty="0">
                <a:latin typeface="Vazirmatn"/>
                <a:cs typeface="B Nazanin" panose="00000400000000000000" pitchFamily="2" charset="-78"/>
              </a:rPr>
              <a:t>ده بیشتر از منابع به واسطه تعدد </a:t>
            </a:r>
            <a:r>
              <a:rPr lang="fa-IR" sz="2400" dirty="0" err="1">
                <a:latin typeface="Vazirmatn"/>
                <a:cs typeface="B Nazanin" panose="00000400000000000000" pitchFamily="2" charset="-78"/>
              </a:rPr>
              <a:t>سرویس‌ها</a:t>
            </a:r>
            <a:endParaRPr lang="en-US" sz="2400" dirty="0">
              <a:latin typeface="Vazirmatn"/>
              <a:cs typeface="B Nazanin" panose="00000400000000000000" pitchFamily="2" charset="-78"/>
            </a:endParaRPr>
          </a:p>
          <a:p>
            <a:pPr marL="342900" indent="-342900" algn="r" rtl="1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fa-IR" sz="2400" i="0" dirty="0">
                <a:effectLst/>
                <a:latin typeface="Vazirmatn"/>
                <a:cs typeface="B Nazanin" panose="00000400000000000000" pitchFamily="2" charset="-78"/>
              </a:rPr>
              <a:t>تحت تاثیر قرار دادن عملکرد</a:t>
            </a:r>
            <a:r>
              <a:rPr lang="fa-IR" sz="2400" dirty="0">
                <a:latin typeface="Vazirmatn"/>
                <a:cs typeface="B Nazanin" panose="00000400000000000000" pitchFamily="2" charset="-78"/>
              </a:rPr>
              <a:t> و سرعت برنامه</a:t>
            </a:r>
            <a:r>
              <a:rPr lang="fa-IR" sz="2400" i="0" dirty="0">
                <a:effectLst/>
                <a:latin typeface="Vazirmatn"/>
                <a:cs typeface="B Nazanin" panose="00000400000000000000" pitchFamily="2" charset="-78"/>
              </a:rPr>
              <a:t> </a:t>
            </a:r>
            <a:endParaRPr lang="en-US" sz="2400" i="0" dirty="0">
              <a:effectLst/>
              <a:latin typeface="Vazirmatn"/>
              <a:cs typeface="B Nazanin" panose="00000400000000000000" pitchFamily="2" charset="-78"/>
            </a:endParaRPr>
          </a:p>
          <a:p>
            <a:pPr marL="342900" indent="-342900" algn="r" rtl="1">
              <a:spcBef>
                <a:spcPts val="1000"/>
              </a:spcBef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fa-IR" sz="2400" i="0" dirty="0" err="1">
                <a:effectLst/>
                <a:latin typeface="Vazirmatn"/>
                <a:cs typeface="B Nazanin" panose="00000400000000000000" pitchFamily="2" charset="-78"/>
              </a:rPr>
              <a:t>چالش</a:t>
            </a:r>
            <a:r>
              <a:rPr lang="fa-IR" sz="2400" dirty="0" err="1">
                <a:latin typeface="Vazirmatn"/>
                <a:cs typeface="B Nazanin" panose="00000400000000000000" pitchFamily="2" charset="-78"/>
              </a:rPr>
              <a:t>‌</a:t>
            </a:r>
            <a:r>
              <a:rPr lang="fa-IR" sz="2400" i="0" dirty="0" err="1">
                <a:effectLst/>
                <a:latin typeface="Vazirmatn"/>
                <a:cs typeface="B Nazanin" panose="00000400000000000000" pitchFamily="2" charset="-78"/>
              </a:rPr>
              <a:t>های</a:t>
            </a:r>
            <a:r>
              <a:rPr lang="fa-IR" sz="2400" i="0" dirty="0">
                <a:effectLst/>
                <a:latin typeface="Vazirmatn"/>
                <a:cs typeface="B Nazanin" panose="00000400000000000000" pitchFamily="2" charset="-78"/>
              </a:rPr>
              <a:t> امنیتی</a:t>
            </a:r>
            <a:br>
              <a:rPr lang="fa-IR" sz="2400" dirty="0">
                <a:cs typeface="B Nazanin" panose="00000400000000000000" pitchFamily="2" charset="-78"/>
              </a:rPr>
            </a:b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5" name="Oval 1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A89B39F-94DA-4065-1498-1B0B1E9EC1AA}"/>
              </a:ext>
            </a:extLst>
          </p:cNvPr>
          <p:cNvSpPr/>
          <p:nvPr/>
        </p:nvSpPr>
        <p:spPr>
          <a:xfrm rot="10800000">
            <a:off x="3170492" y="5800903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8C2A87-AC52-CC37-50A1-4D6124577DC0}"/>
              </a:ext>
            </a:extLst>
          </p:cNvPr>
          <p:cNvSpPr txBox="1">
            <a:spLocks/>
          </p:cNvSpPr>
          <p:nvPr/>
        </p:nvSpPr>
        <p:spPr>
          <a:xfrm>
            <a:off x="3062742" y="5870339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9/25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3710D7-D2ED-51BD-48A3-DE8A9595E0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339" y="5783924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F92039-34B9-9F77-7518-DDFE5EFA76B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370" y="5790861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652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>
            <a:extLst>
              <a:ext uri="{FF2B5EF4-FFF2-40B4-BE49-F238E27FC236}">
                <a16:creationId xmlns:a16="http://schemas.microsoft.com/office/drawing/2014/main" id="{7F61D443-B796-9A8C-D0E6-711BAC3BE5F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5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66AA8A-E773-5ABA-1B31-AA9EB5549293}"/>
              </a:ext>
            </a:extLst>
          </p:cNvPr>
          <p:cNvSpPr/>
          <p:nvPr/>
        </p:nvSpPr>
        <p:spPr>
          <a:xfrm rot="16200000">
            <a:off x="6379375" y="5565135"/>
            <a:ext cx="843895" cy="10930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C1677-7F3F-C18E-10F6-71C36CF7C3D4}"/>
              </a:ext>
            </a:extLst>
          </p:cNvPr>
          <p:cNvSpPr/>
          <p:nvPr/>
        </p:nvSpPr>
        <p:spPr>
          <a:xfrm rot="16200000">
            <a:off x="5674053" y="4144985"/>
            <a:ext cx="843895" cy="39333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7A74D-1A8D-2F85-EF2B-7C2DDA909310}"/>
              </a:ext>
            </a:extLst>
          </p:cNvPr>
          <p:cNvSpPr/>
          <p:nvPr/>
        </p:nvSpPr>
        <p:spPr>
          <a:xfrm>
            <a:off x="-1066800" y="2419350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540A-268E-F1B1-7C74-7D239A70B8C5}"/>
              </a:ext>
            </a:extLst>
          </p:cNvPr>
          <p:cNvSpPr txBox="1"/>
          <p:nvPr/>
        </p:nvSpPr>
        <p:spPr>
          <a:xfrm>
            <a:off x="278296" y="2710160"/>
            <a:ext cx="107740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بخش چهارم: </a:t>
            </a:r>
            <a:r>
              <a:rPr lang="fa-IR" sz="5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5400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sp>
        <p:nvSpPr>
          <p:cNvPr id="6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7B0535-4753-E59C-8266-099D6ABD4EC2}"/>
              </a:ext>
            </a:extLst>
          </p:cNvPr>
          <p:cNvSpPr/>
          <p:nvPr/>
        </p:nvSpPr>
        <p:spPr>
          <a:xfrm rot="16200000">
            <a:off x="5674052" y="3741108"/>
            <a:ext cx="843895" cy="474112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8B2826-BD68-46EA-82BA-45ADB0AEE3EF}"/>
              </a:ext>
            </a:extLst>
          </p:cNvPr>
          <p:cNvSpPr txBox="1"/>
          <p:nvPr/>
        </p:nvSpPr>
        <p:spPr>
          <a:xfrm>
            <a:off x="-7322583" y="1094496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29" y="583735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7" y="5823915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24" y="5820556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4" y="583399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9" y="5827274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44" y="5830633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4244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مهندسی نیازمندی‌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315469" y="1587058"/>
            <a:ext cx="10378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مفاهیم پایه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نیازمندی‌های</a:t>
            </a:r>
            <a:r>
              <a:rPr lang="fa-IR" sz="2400" dirty="0">
                <a:cs typeface="B Nazanin" panose="00000400000000000000" pitchFamily="2" charset="-78"/>
              </a:rPr>
              <a:t> عملکردی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نیازمندی‌های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err="1">
                <a:cs typeface="B Nazanin" panose="00000400000000000000" pitchFamily="2" charset="-78"/>
              </a:rPr>
              <a:t>غیرعملکردی</a:t>
            </a:r>
            <a:endParaRPr lang="fa-IR" sz="24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320C3FB-DD02-4AE5-8BB1-D49FFA21491B}"/>
              </a:ext>
            </a:extLst>
          </p:cNvPr>
          <p:cNvSpPr txBox="1">
            <a:spLocks/>
          </p:cNvSpPr>
          <p:nvPr/>
        </p:nvSpPr>
        <p:spPr>
          <a:xfrm>
            <a:off x="2130766" y="5888647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4/31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5" name="Oval 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A56EFBA-35B8-5786-250D-A0747C0CC577}"/>
              </a:ext>
            </a:extLst>
          </p:cNvPr>
          <p:cNvSpPr/>
          <p:nvPr/>
        </p:nvSpPr>
        <p:spPr>
          <a:xfrm rot="10800000">
            <a:off x="2257326" y="5847267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84742-4A8E-5D4F-4B0C-D6A04E5C0D73}"/>
              </a:ext>
            </a:extLst>
          </p:cNvPr>
          <p:cNvSpPr txBox="1">
            <a:spLocks/>
          </p:cNvSpPr>
          <p:nvPr/>
        </p:nvSpPr>
        <p:spPr>
          <a:xfrm>
            <a:off x="2149576" y="5916703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11/25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6708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نیازمندی‌های</a:t>
            </a:r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 سامانه هدف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315469" y="1587058"/>
            <a:ext cx="10378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نیازمندی‌های</a:t>
            </a:r>
            <a:r>
              <a:rPr lang="fa-IR" sz="2400" dirty="0">
                <a:cs typeface="B Nazanin" panose="00000400000000000000" pitchFamily="2" charset="-78"/>
              </a:rPr>
              <a:t> عملکردی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نیازمندی‌های</a:t>
            </a:r>
            <a:r>
              <a:rPr lang="fa-IR" sz="2400" dirty="0">
                <a:cs typeface="B Nazanin" panose="00000400000000000000" pitchFamily="2" charset="-78"/>
              </a:rPr>
              <a:t> غیر عملکردی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نمودار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use-case</a:t>
            </a:r>
            <a:r>
              <a:rPr lang="fa-I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a-IR" sz="2400" dirty="0">
                <a:latin typeface="Times New Roman" panose="02020603050405020304" pitchFamily="18" charset="0"/>
                <a:cs typeface="B Nazanin" panose="00000400000000000000" pitchFamily="2" charset="-78"/>
              </a:rPr>
              <a:t>سامانه</a:t>
            </a:r>
            <a:endParaRPr lang="fa-I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C7B740-799B-EF59-C1B0-F03F019768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" y="1142002"/>
            <a:ext cx="8238388" cy="436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Oval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598A57E-EEEE-9CC9-0095-6ED58382F9C8}"/>
              </a:ext>
            </a:extLst>
          </p:cNvPr>
          <p:cNvSpPr/>
          <p:nvPr/>
        </p:nvSpPr>
        <p:spPr>
          <a:xfrm rot="10800000">
            <a:off x="2130766" y="5814493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AB8B4E-E467-FA16-E955-DAAB80EAEDC4}"/>
              </a:ext>
            </a:extLst>
          </p:cNvPr>
          <p:cNvSpPr txBox="1">
            <a:spLocks/>
          </p:cNvSpPr>
          <p:nvPr/>
        </p:nvSpPr>
        <p:spPr>
          <a:xfrm>
            <a:off x="2023016" y="5883929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12/25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489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>
            <a:extLst>
              <a:ext uri="{FF2B5EF4-FFF2-40B4-BE49-F238E27FC236}">
                <a16:creationId xmlns:a16="http://schemas.microsoft.com/office/drawing/2014/main" id="{7F61D443-B796-9A8C-D0E6-711BAC3BE5F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5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66AA8A-E773-5ABA-1B31-AA9EB5549293}"/>
              </a:ext>
            </a:extLst>
          </p:cNvPr>
          <p:cNvSpPr/>
          <p:nvPr/>
        </p:nvSpPr>
        <p:spPr>
          <a:xfrm rot="16200000">
            <a:off x="6379375" y="5565135"/>
            <a:ext cx="843895" cy="10930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C1677-7F3F-C18E-10F6-71C36CF7C3D4}"/>
              </a:ext>
            </a:extLst>
          </p:cNvPr>
          <p:cNvSpPr/>
          <p:nvPr/>
        </p:nvSpPr>
        <p:spPr>
          <a:xfrm rot="16200000">
            <a:off x="5674053" y="4144985"/>
            <a:ext cx="843895" cy="39333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7A74D-1A8D-2F85-EF2B-7C2DDA909310}"/>
              </a:ext>
            </a:extLst>
          </p:cNvPr>
          <p:cNvSpPr/>
          <p:nvPr/>
        </p:nvSpPr>
        <p:spPr>
          <a:xfrm>
            <a:off x="-1066800" y="2419350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540A-268E-F1B1-7C74-7D239A70B8C5}"/>
              </a:ext>
            </a:extLst>
          </p:cNvPr>
          <p:cNvSpPr txBox="1"/>
          <p:nvPr/>
        </p:nvSpPr>
        <p:spPr>
          <a:xfrm>
            <a:off x="-160649" y="2710160"/>
            <a:ext cx="120764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بخش پنجم: طراحی، </a:t>
            </a:r>
            <a:r>
              <a:rPr lang="fa-IR" sz="5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  <a:p>
            <a:pPr algn="ctr" rtl="1"/>
            <a:endParaRPr lang="fa-IR" sz="5400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sp>
        <p:nvSpPr>
          <p:cNvPr id="6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7B0535-4753-E59C-8266-099D6ABD4EC2}"/>
              </a:ext>
            </a:extLst>
          </p:cNvPr>
          <p:cNvSpPr/>
          <p:nvPr/>
        </p:nvSpPr>
        <p:spPr>
          <a:xfrm rot="16200000">
            <a:off x="5674052" y="3741108"/>
            <a:ext cx="843895" cy="474112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8B2826-BD68-46EA-82BA-45ADB0AEE3EF}"/>
              </a:ext>
            </a:extLst>
          </p:cNvPr>
          <p:cNvSpPr txBox="1"/>
          <p:nvPr/>
        </p:nvSpPr>
        <p:spPr>
          <a:xfrm>
            <a:off x="-7322583" y="1094496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29" y="5837352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7" y="5823915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24" y="5820556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4" y="583399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9" y="5827274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44" y="5830633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87857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طراحی سامانه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12302" y="1238885"/>
            <a:ext cx="103789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معرفی کلی سامانه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طراحی اجزای سامانه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میکروسرویس‌ها</a:t>
            </a:r>
            <a:r>
              <a:rPr lang="fa-IR" sz="2400" dirty="0">
                <a:cs typeface="B Nazanin" panose="00000400000000000000" pitchFamily="2" charset="-78"/>
              </a:rPr>
              <a:t>: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سرویس کاربر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سرویس تشخیص بیماری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سرویس تشخیص تخصص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سرویس جستجوی پزشک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اجرای برنامه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10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Oval 2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8B1ED37-CCC7-4F56-D8A6-55FCC6818AB7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218997FA-14D1-B927-7E88-F76140D6DE7A}"/>
              </a:ext>
            </a:extLst>
          </p:cNvPr>
          <p:cNvSpPr txBox="1">
            <a:spLocks/>
          </p:cNvSpPr>
          <p:nvPr/>
        </p:nvSpPr>
        <p:spPr>
          <a:xfrm>
            <a:off x="1399357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14/25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1767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سرویس کاربر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12302" y="1238885"/>
            <a:ext cx="103789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err="1">
                <a:cs typeface="B Nazanin" panose="00000400000000000000" pitchFamily="2" charset="-78"/>
              </a:rPr>
              <a:t>قابلیت‌های</a:t>
            </a:r>
            <a:r>
              <a:rPr lang="fa-IR" sz="2400" b="1" dirty="0">
                <a:cs typeface="B Nazanin" panose="00000400000000000000" pitchFamily="2" charset="-78"/>
              </a:rPr>
              <a:t> اصلی: 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ثبت‌نام</a:t>
            </a:r>
            <a:endParaRPr lang="fa-IR" sz="24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ورود و خروج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نمایش پروفایل کاربری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 صفحه خانه و </a:t>
            </a:r>
            <a:r>
              <a:rPr lang="fa-IR" sz="2400" dirty="0" err="1">
                <a:cs typeface="B Nazanin" panose="00000400000000000000" pitchFamily="2" charset="-78"/>
              </a:rPr>
              <a:t>درباره‌ما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8BA89EF-C784-3FF2-9CA1-28B9D6559E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126" y="1545635"/>
            <a:ext cx="5113970" cy="31024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5" name="Oval 3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61B8F6B-E766-E8DE-C46F-B10930CEDBE1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42B1D0D8-16F0-CDC9-01A0-282F87F48399}"/>
              </a:ext>
            </a:extLst>
          </p:cNvPr>
          <p:cNvSpPr txBox="1">
            <a:spLocks/>
          </p:cNvSpPr>
          <p:nvPr/>
        </p:nvSpPr>
        <p:spPr>
          <a:xfrm>
            <a:off x="1399357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15/25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206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سرویس تشخیص بیماری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12302" y="1238885"/>
            <a:ext cx="1037894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ورودی</a:t>
            </a:r>
            <a:r>
              <a:rPr lang="fa-IR" sz="2400" dirty="0">
                <a:cs typeface="B Nazanin" panose="00000400000000000000" pitchFamily="2" charset="-78"/>
              </a:rPr>
              <a:t>: لیست علائم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خروجی</a:t>
            </a:r>
            <a:r>
              <a:rPr lang="fa-IR" sz="2400" dirty="0">
                <a:cs typeface="B Nazanin" panose="00000400000000000000" pitchFamily="2" charset="-78"/>
              </a:rPr>
              <a:t>: لیست مرتب </a:t>
            </a:r>
            <a:r>
              <a:rPr lang="fa-IR" sz="2400" dirty="0" err="1">
                <a:cs typeface="B Nazanin" panose="00000400000000000000" pitchFamily="2" charset="-78"/>
              </a:rPr>
              <a:t>بیماری‌های</a:t>
            </a:r>
            <a:r>
              <a:rPr lang="fa-IR" sz="2400" dirty="0">
                <a:cs typeface="B Nazanin" panose="00000400000000000000" pitchFamily="2" charset="-78"/>
              </a:rPr>
              <a:t> احتمالی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مجموعه داده علائم-بیماری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استفاده از </a:t>
            </a:r>
            <a:r>
              <a:rPr lang="fa-IR" sz="2400" dirty="0" err="1">
                <a:cs typeface="B Nazanin" panose="00000400000000000000" pitchFamily="2" charset="-78"/>
              </a:rPr>
              <a:t>الگوریتم</a:t>
            </a:r>
            <a:r>
              <a:rPr lang="fa-IR" sz="2000" dirty="0">
                <a:cs typeface="B Nazanin" panose="00000400000000000000" pitchFamily="2" charset="-78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fa-I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9F29F8F2-252F-60C5-5049-5851B924FC9B}"/>
              </a:ext>
            </a:extLst>
          </p:cNvPr>
          <p:cNvSpPr txBox="1">
            <a:spLocks/>
          </p:cNvSpPr>
          <p:nvPr/>
        </p:nvSpPr>
        <p:spPr>
          <a:xfrm>
            <a:off x="1380659" y="5898616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4/31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46A532F-0709-82C1-1661-CD9DF4207C9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9"/>
          <a:stretch/>
        </p:blipFill>
        <p:spPr bwMode="auto">
          <a:xfrm>
            <a:off x="189184" y="2452449"/>
            <a:ext cx="6836956" cy="30368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Oval 3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05A1234-7D72-3860-4DDE-DD4DB304EBAE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BAAF3CAA-675E-B24F-8234-E8BF184FDD9C}"/>
              </a:ext>
            </a:extLst>
          </p:cNvPr>
          <p:cNvSpPr txBox="1">
            <a:spLocks/>
          </p:cNvSpPr>
          <p:nvPr/>
        </p:nvSpPr>
        <p:spPr>
          <a:xfrm>
            <a:off x="1399357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16/25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027AC7-E39F-2EFF-040F-03D92843881E}"/>
              </a:ext>
            </a:extLst>
          </p:cNvPr>
          <p:cNvSpPr txBox="1"/>
          <p:nvPr/>
        </p:nvSpPr>
        <p:spPr>
          <a:xfrm>
            <a:off x="7097897" y="5225939"/>
            <a:ext cx="573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+mj-cs"/>
              </a:rPr>
              <a:t>[</a:t>
            </a:r>
            <a:r>
              <a:rPr lang="fa-IR" sz="1600" dirty="0">
                <a:cs typeface="B Nazanin" panose="00000400000000000000" pitchFamily="2" charset="-78"/>
              </a:rPr>
              <a:t>۱۲</a:t>
            </a:r>
            <a:r>
              <a:rPr lang="en-US" sz="1600" dirty="0">
                <a:cs typeface="+mj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8513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C89D01CB-26FC-BBEF-1608-2970A2BD0C4B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33970" y="40158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pic>
        <p:nvPicPr>
          <p:cNvPr id="3" name="Google Shape;9;p2">
            <a:extLst>
              <a:ext uri="{FF2B5EF4-FFF2-40B4-BE49-F238E27FC236}">
                <a16:creationId xmlns:a16="http://schemas.microsoft.com/office/drawing/2014/main" id="{82EFBD3F-C503-09FF-E64F-2C3A6F77111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059589" y="5905165"/>
            <a:ext cx="2308054" cy="191674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38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BE7F866-5CE3-2238-3671-04BE1C13AB50}"/>
              </a:ext>
            </a:extLst>
          </p:cNvPr>
          <p:cNvSpPr/>
          <p:nvPr/>
        </p:nvSpPr>
        <p:spPr>
          <a:xfrm rot="16200000">
            <a:off x="7000818" y="1918887"/>
            <a:ext cx="2562835" cy="338812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9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D88DBC2-2BA5-D3C3-7EEB-927D41AD304B}"/>
              </a:ext>
            </a:extLst>
          </p:cNvPr>
          <p:cNvSpPr/>
          <p:nvPr/>
        </p:nvSpPr>
        <p:spPr>
          <a:xfrm rot="16200000">
            <a:off x="4814581" y="-2484336"/>
            <a:ext cx="2562835" cy="12192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0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95C81F5-91D9-0186-270A-EDFF09142186}"/>
              </a:ext>
            </a:extLst>
          </p:cNvPr>
          <p:cNvSpPr/>
          <p:nvPr/>
        </p:nvSpPr>
        <p:spPr>
          <a:xfrm rot="16200000">
            <a:off x="4601706" y="-2334686"/>
            <a:ext cx="2988366" cy="1218302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E85B71-8D3A-9893-3EDE-6D7BAFB1094D}"/>
              </a:ext>
            </a:extLst>
          </p:cNvPr>
          <p:cNvSpPr txBox="1"/>
          <p:nvPr/>
        </p:nvSpPr>
        <p:spPr>
          <a:xfrm>
            <a:off x="693470" y="3377473"/>
            <a:ext cx="105992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1"/>
            <a:r>
              <a:rPr lang="fa-IR" sz="36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 و نمونه سازی سامانه تشخیص بیماری و ارجاع به متخصص با استفاده از معماری </a:t>
            </a:r>
            <a:r>
              <a:rPr lang="fa-IR" sz="36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sz="3600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BB93B36-005B-642A-8A01-5F7AEDA542FE}"/>
              </a:ext>
            </a:extLst>
          </p:cNvPr>
          <p:cNvSpPr/>
          <p:nvPr/>
        </p:nvSpPr>
        <p:spPr>
          <a:xfrm>
            <a:off x="6849316" y="5189201"/>
            <a:ext cx="4327121" cy="577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r" rtl="1">
              <a:lnSpc>
                <a:spcPct val="200000"/>
              </a:lnSpc>
            </a:pPr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stedad Black" panose="020B0604020202020204" charset="-78"/>
                <a:cs typeface="Estedad Black" panose="020B0604020202020204" charset="-78"/>
              </a:rPr>
              <a:t>نگارش: پویان حسابی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1165EA-169D-72A5-C8B2-472D5E13A3F7}"/>
              </a:ext>
            </a:extLst>
          </p:cNvPr>
          <p:cNvSpPr/>
          <p:nvPr/>
        </p:nvSpPr>
        <p:spPr>
          <a:xfrm>
            <a:off x="132080" y="5189200"/>
            <a:ext cx="4240392" cy="577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stedad Black" panose="020B0604020202020204" charset="-78"/>
                <a:cs typeface="Estedad Black" panose="020B0604020202020204" charset="-78"/>
              </a:rPr>
              <a:t>استاد راهنما: دکتر کلباسی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799E565-82CD-6AFD-1908-673D2D185C0D}"/>
              </a:ext>
            </a:extLst>
          </p:cNvPr>
          <p:cNvSpPr/>
          <p:nvPr/>
        </p:nvSpPr>
        <p:spPr>
          <a:xfrm>
            <a:off x="7296150" y="5847774"/>
            <a:ext cx="3880287" cy="577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r" rtl="1">
              <a:lnSpc>
                <a:spcPct val="200000"/>
              </a:lnSpc>
            </a:pPr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stedad Black" panose="020B0604020202020204" charset="-78"/>
                <a:cs typeface="Estedad Black" panose="020B0604020202020204" charset="-78"/>
              </a:rPr>
              <a:t>مهـــر مـــاه </a:t>
            </a:r>
            <a:r>
              <a:rPr lang="fa-I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ahel" panose="020B0604020202020204" charset="-78"/>
                <a:cs typeface="Sahel" panose="020B0604020202020204" charset="-78"/>
              </a:rPr>
              <a:t>1402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212F54F-58C0-BF21-C554-3B5B5DEE76BC}"/>
              </a:ext>
            </a:extLst>
          </p:cNvPr>
          <p:cNvSpPr/>
          <p:nvPr/>
        </p:nvSpPr>
        <p:spPr>
          <a:xfrm>
            <a:off x="84205" y="5818451"/>
            <a:ext cx="4240392" cy="5770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 algn="r" rtl="1">
              <a:lnSpc>
                <a:spcPct val="200000"/>
              </a:lnSpc>
            </a:pPr>
            <a:r>
              <a: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stedad Black" panose="020B0604020202020204" charset="-78"/>
                <a:cs typeface="Estedad Black" panose="020B0604020202020204" charset="-78"/>
              </a:rPr>
              <a:t>استاد داور: دکتر باقری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03021-F475-59F0-F4EB-86B8DAD5CEE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62" y="1064708"/>
            <a:ext cx="2596708" cy="1797490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191F78B-3C44-219C-8C17-441FBA16B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06" y="5351862"/>
            <a:ext cx="1947420" cy="12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72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الگوریتم</a:t>
            </a:r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 </a:t>
            </a:r>
            <a:r>
              <a:rPr lang="en-US" sz="3200" b="1" dirty="0" err="1">
                <a:solidFill>
                  <a:srgbClr val="0B2D77"/>
                </a:solidFill>
                <a:latin typeface="Times New Roman" panose="02020603050405020304" pitchFamily="18" charset="0"/>
                <a:cs typeface="B Titr" panose="00000700000000000000" pitchFamily="2" charset="-78"/>
              </a:rPr>
              <a:t>XGBoost</a:t>
            </a:r>
            <a:endParaRPr lang="fa-IR" sz="3600" b="1" dirty="0">
              <a:solidFill>
                <a:srgbClr val="0B2D77"/>
              </a:solidFill>
              <a:latin typeface="Times New Roman" panose="02020603050405020304" pitchFamily="18" charset="0"/>
              <a:cs typeface="B Titr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12302" y="1238885"/>
            <a:ext cx="10378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یک روش یادگیری ماشین با نظارت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گونه‌ای</a:t>
            </a:r>
            <a:r>
              <a:rPr lang="fa-IR" sz="2400" dirty="0">
                <a:cs typeface="B Nazanin" panose="00000400000000000000" pitchFamily="2" charset="-78"/>
              </a:rPr>
              <a:t> از درخت تصمیم بر مبنای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چرایی استفاده از این روش</a:t>
            </a: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راه حل جلوگیری از بیش برازش مدل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Ova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AF589A2-A48D-42B8-292E-A3F599D20A67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0644C341-85F9-6E7C-5E03-9F126124139D}"/>
              </a:ext>
            </a:extLst>
          </p:cNvPr>
          <p:cNvSpPr txBox="1">
            <a:spLocks/>
          </p:cNvSpPr>
          <p:nvPr/>
        </p:nvSpPr>
        <p:spPr>
          <a:xfrm>
            <a:off x="1399357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17/25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877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سرویس تشخیص تخصص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5D49992-BE78-88E6-3F4D-0C98052D482D}"/>
              </a:ext>
            </a:extLst>
          </p:cNvPr>
          <p:cNvSpPr txBox="1">
            <a:spLocks/>
          </p:cNvSpPr>
          <p:nvPr/>
        </p:nvSpPr>
        <p:spPr>
          <a:xfrm>
            <a:off x="1410022" y="5880534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4/31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BE14AE-2B40-822F-1AB3-082D39760DF3}"/>
              </a:ext>
            </a:extLst>
          </p:cNvPr>
          <p:cNvSpPr txBox="1"/>
          <p:nvPr/>
        </p:nvSpPr>
        <p:spPr>
          <a:xfrm>
            <a:off x="805264" y="1296268"/>
            <a:ext cx="103789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ورودی</a:t>
            </a:r>
            <a:r>
              <a:rPr lang="fa-IR" sz="2400" dirty="0">
                <a:cs typeface="B Nazanin" panose="00000400000000000000" pitchFamily="2" charset="-78"/>
              </a:rPr>
              <a:t>: لیست بیماری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خروجی</a:t>
            </a:r>
            <a:r>
              <a:rPr lang="fa-IR" sz="2400" dirty="0">
                <a:cs typeface="B Nazanin" panose="00000400000000000000" pitchFamily="2" charset="-78"/>
              </a:rPr>
              <a:t>: لیست مرتب تخصص احتمالی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فرایند ایجاد و </a:t>
            </a:r>
            <a:r>
              <a:rPr lang="fa-IR" sz="2400" dirty="0" err="1">
                <a:cs typeface="B Nazanin" panose="00000400000000000000" pitchFamily="2" charset="-78"/>
              </a:rPr>
              <a:t>جمع‌آوری</a:t>
            </a:r>
            <a:r>
              <a:rPr lang="fa-IR" sz="2400" dirty="0">
                <a:cs typeface="B Nazanin" panose="00000400000000000000" pitchFamily="2" charset="-78"/>
              </a:rPr>
              <a:t> داده</a:t>
            </a: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lvl="1" algn="r" rtl="1"/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FB8194-1F49-8F57-73FD-69009E9C81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086" y="3429000"/>
            <a:ext cx="8192736" cy="1717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9F2166E-05F0-1280-D618-9A38094300B1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7D6AC4B8-9CC0-251F-D6D2-9D8C6B6EF8C2}"/>
              </a:ext>
            </a:extLst>
          </p:cNvPr>
          <p:cNvSpPr txBox="1">
            <a:spLocks/>
          </p:cNvSpPr>
          <p:nvPr/>
        </p:nvSpPr>
        <p:spPr>
          <a:xfrm>
            <a:off x="1399357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18/25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388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مجموعه داده تولید شده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08766" y="1249928"/>
            <a:ext cx="10378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نرمال‌سازی</a:t>
            </a:r>
            <a:r>
              <a:rPr lang="fa-IR" sz="2400" dirty="0">
                <a:cs typeface="B Nazanin" panose="00000400000000000000" pitchFamily="2" charset="-78"/>
              </a:rPr>
              <a:t> نظرات کارشناسان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ضرب </a:t>
            </a:r>
            <a:r>
              <a:rPr lang="fa-IR" sz="2400" dirty="0" err="1">
                <a:cs typeface="B Nazanin" panose="00000400000000000000" pitchFamily="2" charset="-78"/>
              </a:rPr>
              <a:t>ماتریسی</a:t>
            </a:r>
            <a:r>
              <a:rPr lang="fa-IR" sz="2400" dirty="0">
                <a:cs typeface="B Nazanin" panose="00000400000000000000" pitchFamily="2" charset="-78"/>
              </a:rPr>
              <a:t> اعداد بیماری و </a:t>
            </a:r>
            <a:r>
              <a:rPr lang="fa-IR" sz="2400" dirty="0" err="1">
                <a:cs typeface="B Nazanin" panose="00000400000000000000" pitchFamily="2" charset="-78"/>
              </a:rPr>
              <a:t>تخصص‌ها</a:t>
            </a: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یافتن </a:t>
            </a:r>
            <a:r>
              <a:rPr lang="fa-IR" sz="2400" dirty="0" err="1">
                <a:cs typeface="B Nazanin" panose="00000400000000000000" pitchFamily="2" charset="-78"/>
              </a:rPr>
              <a:t>داده‌های</a:t>
            </a:r>
            <a:r>
              <a:rPr lang="fa-IR" sz="2400" dirty="0">
                <a:cs typeface="B Nazanin" panose="00000400000000000000" pitchFamily="2" charset="-78"/>
              </a:rPr>
              <a:t> حساس با انحراف از معیار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anose="00000400000000000000" pitchFamily="2" charset="-78"/>
              </a:rPr>
              <a:t>مثال: عفونت قارچی در تخصص عفونی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251A89-A2C1-717A-DBF7-024CBD7355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5301" y="2849927"/>
            <a:ext cx="5540220" cy="214902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4C50B46-C524-DAAC-8699-16B396B6BC2F}"/>
              </a:ext>
            </a:extLst>
          </p:cNvPr>
          <p:cNvSpPr/>
          <p:nvPr/>
        </p:nvSpPr>
        <p:spPr>
          <a:xfrm>
            <a:off x="2560697" y="2272428"/>
            <a:ext cx="2669428" cy="355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تخصص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B044F4-DAB5-A9CA-C173-5217F516365D}"/>
              </a:ext>
            </a:extLst>
          </p:cNvPr>
          <p:cNvSpPr/>
          <p:nvPr/>
        </p:nvSpPr>
        <p:spPr>
          <a:xfrm rot="16200000">
            <a:off x="-10387" y="3818408"/>
            <a:ext cx="1353873" cy="3556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>
                <a:solidFill>
                  <a:schemeClr val="tx1"/>
                </a:solidFill>
                <a:cs typeface="B Nazanin" panose="00000400000000000000" pitchFamily="2" charset="-78"/>
              </a:rPr>
              <a:t>بیماری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38E0B31-FBE0-160E-1B46-44AB206474E6}"/>
              </a:ext>
            </a:extLst>
          </p:cNvPr>
          <p:cNvSpPr/>
          <p:nvPr/>
        </p:nvSpPr>
        <p:spPr>
          <a:xfrm>
            <a:off x="6095999" y="4053840"/>
            <a:ext cx="838841" cy="2320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CFBD51-F1AA-596A-6BA3-F1A604A62E2E}"/>
              </a:ext>
            </a:extLst>
          </p:cNvPr>
          <p:cNvCxnSpPr>
            <a:cxnSpLocks/>
            <a:stCxn id="40" idx="6"/>
          </p:cNvCxnSpPr>
          <p:nvPr/>
        </p:nvCxnSpPr>
        <p:spPr>
          <a:xfrm flipV="1">
            <a:off x="6934840" y="3937824"/>
            <a:ext cx="339720" cy="2320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E227A40-AAFF-37C2-EEF2-30CEC9D7BB9B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76AD71F-A750-0797-1E73-8E316FBDA053}"/>
              </a:ext>
            </a:extLst>
          </p:cNvPr>
          <p:cNvSpPr txBox="1">
            <a:spLocks/>
          </p:cNvSpPr>
          <p:nvPr/>
        </p:nvSpPr>
        <p:spPr>
          <a:xfrm>
            <a:off x="1399357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19/25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38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سرویس جستجوی پزشک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Ova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58FE568-9BFB-365F-A2B5-8363D27F5AAB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4ECB5C6-9B08-BCE6-EE78-5A70C2C79899}"/>
              </a:ext>
            </a:extLst>
          </p:cNvPr>
          <p:cNvSpPr txBox="1">
            <a:spLocks/>
          </p:cNvSpPr>
          <p:nvPr/>
        </p:nvSpPr>
        <p:spPr>
          <a:xfrm>
            <a:off x="1425821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20/25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2D508A-D73C-6CEE-94C2-F0296C4DE824}"/>
              </a:ext>
            </a:extLst>
          </p:cNvPr>
          <p:cNvSpPr txBox="1"/>
          <p:nvPr/>
        </p:nvSpPr>
        <p:spPr>
          <a:xfrm>
            <a:off x="805264" y="1296268"/>
            <a:ext cx="1037894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ورودی</a:t>
            </a:r>
            <a:r>
              <a:rPr lang="fa-IR" sz="2400" dirty="0">
                <a:cs typeface="B Nazanin" panose="00000400000000000000" pitchFamily="2" charset="-78"/>
              </a:rPr>
              <a:t>: یک تخصص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خروجی</a:t>
            </a:r>
            <a:r>
              <a:rPr lang="fa-IR" sz="2400" dirty="0">
                <a:cs typeface="B Nazanin" panose="00000400000000000000" pitchFamily="2" charset="-78"/>
              </a:rPr>
              <a:t>: لیست مرتب پزشکان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دو حالت:</a:t>
            </a:r>
          </a:p>
          <a:p>
            <a:pPr algn="r" rtl="1"/>
            <a:r>
              <a:rPr lang="fa-IR" sz="2000" dirty="0">
                <a:cs typeface="B Nazanin" panose="00000400000000000000" pitchFamily="2" charset="-78"/>
              </a:rPr>
              <a:t>- فراخوانی از سرویس تشخیص تخصص</a:t>
            </a:r>
          </a:p>
          <a:p>
            <a:pPr algn="r" rtl="1"/>
            <a:r>
              <a:rPr lang="fa-IR" sz="2000" dirty="0">
                <a:cs typeface="B Nazanin" panose="00000400000000000000" pitchFamily="2" charset="-78"/>
              </a:rPr>
              <a:t>- فراخوانی مستقل از رابط کاربری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0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lvl="1" algn="r" rtl="1"/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04955EE-1260-1DED-CB94-41DA23E9BD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630" y="1656451"/>
            <a:ext cx="7661286" cy="38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8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ابزارهای </a:t>
            </a:r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پیاده‌سازی</a:t>
            </a:r>
            <a:endParaRPr lang="fa-IR" sz="3600" b="1" dirty="0">
              <a:solidFill>
                <a:srgbClr val="0B2D77"/>
              </a:solidFill>
              <a:latin typeface="Estedad Black" panose="020B0604020202020204" charset="-78"/>
              <a:cs typeface="B Titr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12302" y="1238885"/>
            <a:ext cx="10378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پایگاه داده: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زبان‌های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fa-IR" sz="2400" dirty="0" err="1">
                <a:cs typeface="B Nazanin" panose="00000400000000000000" pitchFamily="2" charset="-78"/>
              </a:rPr>
              <a:t>برنامه‌نویسی</a:t>
            </a:r>
            <a:r>
              <a:rPr lang="fa-IR" sz="2400" dirty="0">
                <a:cs typeface="B Nazanin" panose="00000400000000000000" pitchFamily="2" charset="-78"/>
              </a:rPr>
              <a:t> و چرایی استفاده از آن: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– flask</a:t>
            </a:r>
            <a:endParaRPr lang="fa-I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داکر</a:t>
            </a:r>
            <a:endParaRPr lang="fa-IR" sz="24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E54ED6C-E2FF-E481-6C56-C4F1E48B7B22}"/>
              </a:ext>
            </a:extLst>
          </p:cNvPr>
          <p:cNvSpPr txBox="1">
            <a:spLocks/>
          </p:cNvSpPr>
          <p:nvPr/>
        </p:nvSpPr>
        <p:spPr>
          <a:xfrm>
            <a:off x="1387275" y="5928818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4/31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31" name="Ova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B17B94-373F-7388-D2B1-DFCC98892024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B558DAD-435D-D5AD-FAB8-0FD249114898}"/>
              </a:ext>
            </a:extLst>
          </p:cNvPr>
          <p:cNvSpPr txBox="1">
            <a:spLocks/>
          </p:cNvSpPr>
          <p:nvPr/>
        </p:nvSpPr>
        <p:spPr>
          <a:xfrm>
            <a:off x="1425821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21/25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413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ارزیابی سامانه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12302" y="1238885"/>
            <a:ext cx="10378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کیفیت کد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آزمون </a:t>
            </a:r>
            <a:r>
              <a:rPr lang="fa-IR" sz="2400" dirty="0" err="1">
                <a:cs typeface="B Nazanin" panose="00000400000000000000" pitchFamily="2" charset="-78"/>
              </a:rPr>
              <a:t>سرویس‌ها</a:t>
            </a: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زمان پاسخ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B233E3-35E8-B3AF-6DB4-3385A2EC5D89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15" name="Freeform: Shape 1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EF6421C-43B3-43C8-9C42-70A5FA22AFC2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16" name="Graphic 15" descr="Test tubes with solid fill">
              <a:extLst>
                <a:ext uri="{FF2B5EF4-FFF2-40B4-BE49-F238E27FC236}">
                  <a16:creationId xmlns:a16="http://schemas.microsoft.com/office/drawing/2014/main" id="{05FFFD79-720F-E9DC-313A-554ECB4DA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1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767DA8B-497D-AEF9-06AF-69AD50CF5E2E}"/>
              </a:ext>
            </a:extLst>
          </p:cNvPr>
          <p:cNvSpPr/>
          <p:nvPr/>
        </p:nvSpPr>
        <p:spPr>
          <a:xfrm rot="16200000">
            <a:off x="709348" y="5265622"/>
            <a:ext cx="843895" cy="1692521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C851E8E-2B02-3E78-EEE4-F69D05D02DE6}"/>
              </a:ext>
            </a:extLst>
          </p:cNvPr>
          <p:cNvSpPr/>
          <p:nvPr/>
        </p:nvSpPr>
        <p:spPr>
          <a:xfrm rot="16200000">
            <a:off x="5323142" y="2344342"/>
            <a:ext cx="843895" cy="7535066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9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233D34-0EDD-17CF-8AD4-795218B0D29E}"/>
              </a:ext>
            </a:extLst>
          </p:cNvPr>
          <p:cNvSpPr/>
          <p:nvPr/>
        </p:nvSpPr>
        <p:spPr>
          <a:xfrm rot="16200000">
            <a:off x="10353817" y="4848742"/>
            <a:ext cx="843895" cy="252628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10E8D-FCDC-D01B-3C0B-A993FC4E29A1}"/>
              </a:ext>
            </a:extLst>
          </p:cNvPr>
          <p:cNvSpPr txBox="1"/>
          <p:nvPr/>
        </p:nvSpPr>
        <p:spPr>
          <a:xfrm>
            <a:off x="2530622" y="5888655"/>
            <a:ext cx="608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38154D-1544-8B30-F168-58F609865BC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683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BA2E8D-4059-A959-8836-469324EFA53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98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0A378C-AD72-0D9C-247E-B0850C71935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36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C8DF5E-DB19-9F92-44BA-D994F90A19A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697" y="5812492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5C8DC2-5359-4D18-05A5-B236CC7ECA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21" y="579321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C875C-60BA-4F80-1E19-B0EA9D1156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6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C836F5-9B95-F4FA-9AA6-9D280784F0CE}"/>
              </a:ext>
            </a:extLst>
          </p:cNvPr>
          <p:cNvGrpSpPr/>
          <p:nvPr/>
        </p:nvGrpSpPr>
        <p:grpSpPr>
          <a:xfrm>
            <a:off x="9710546" y="5800457"/>
            <a:ext cx="598925" cy="598926"/>
            <a:chOff x="5794856" y="5896713"/>
            <a:chExt cx="598925" cy="598926"/>
          </a:xfrm>
          <a:solidFill>
            <a:schemeClr val="bg1">
              <a:lumMod val="65000"/>
            </a:schemeClr>
          </a:solidFill>
        </p:grpSpPr>
        <p:sp>
          <p:nvSpPr>
            <p:cNvPr id="4" name="Freeform: Shape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0938D7A-6B64-04A0-4584-646B61E01E88}"/>
                </a:ext>
              </a:extLst>
            </p:cNvPr>
            <p:cNvSpPr/>
            <p:nvPr/>
          </p:nvSpPr>
          <p:spPr>
            <a:xfrm rot="10800000">
              <a:off x="5794856" y="5896713"/>
              <a:ext cx="598925" cy="598926"/>
            </a:xfrm>
            <a:custGeom>
              <a:avLst/>
              <a:gdLst>
                <a:gd name="connsiteX0" fmla="*/ 503995 w 503994"/>
                <a:gd name="connsiteY0" fmla="*/ 251998 h 503995"/>
                <a:gd name="connsiteX1" fmla="*/ 251997 w 503994"/>
                <a:gd name="connsiteY1" fmla="*/ 503995 h 503995"/>
                <a:gd name="connsiteX2" fmla="*/ 0 w 503994"/>
                <a:gd name="connsiteY2" fmla="*/ 251998 h 503995"/>
                <a:gd name="connsiteX3" fmla="*/ 251997 w 503994"/>
                <a:gd name="connsiteY3" fmla="*/ 0 h 503995"/>
                <a:gd name="connsiteX4" fmla="*/ 503995 w 503994"/>
                <a:gd name="connsiteY4" fmla="*/ 251998 h 50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994" h="503995">
                  <a:moveTo>
                    <a:pt x="503995" y="251998"/>
                  </a:moveTo>
                  <a:cubicBezTo>
                    <a:pt x="503995" y="391172"/>
                    <a:pt x="391172" y="503995"/>
                    <a:pt x="251997" y="503995"/>
                  </a:cubicBezTo>
                  <a:cubicBezTo>
                    <a:pt x="112823" y="503995"/>
                    <a:pt x="0" y="391172"/>
                    <a:pt x="0" y="251998"/>
                  </a:cubicBezTo>
                  <a:cubicBezTo>
                    <a:pt x="0" y="112823"/>
                    <a:pt x="112823" y="0"/>
                    <a:pt x="251997" y="0"/>
                  </a:cubicBezTo>
                  <a:cubicBezTo>
                    <a:pt x="391172" y="0"/>
                    <a:pt x="503995" y="112823"/>
                    <a:pt x="503995" y="251998"/>
                  </a:cubicBezTo>
                  <a:close/>
                </a:path>
              </a:pathLst>
            </a:custGeom>
            <a:grpFill/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" name="Graphic 4" descr="Test tubes with solid fill">
              <a:extLst>
                <a:ext uri="{FF2B5EF4-FFF2-40B4-BE49-F238E27FC236}">
                  <a16:creationId xmlns:a16="http://schemas.microsoft.com/office/drawing/2014/main" id="{5683B899-FDAE-39AE-F7C5-5ABA7FBA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73825" y="5955638"/>
              <a:ext cx="456618" cy="456618"/>
            </a:xfrm>
            <a:prstGeom prst="rect">
              <a:avLst/>
            </a:prstGeom>
          </p:spPr>
        </p:pic>
      </p:grpSp>
      <p:sp>
        <p:nvSpPr>
          <p:cNvPr id="6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AFF6D64-8A81-F3AD-3CFF-DC101A0DBA3D}"/>
              </a:ext>
            </a:extLst>
          </p:cNvPr>
          <p:cNvSpPr/>
          <p:nvPr/>
        </p:nvSpPr>
        <p:spPr>
          <a:xfrm rot="16200000">
            <a:off x="383314" y="5591657"/>
            <a:ext cx="843895" cy="1040452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BA1D98E-2C25-6F4A-A69D-256062E7CA79}"/>
              </a:ext>
            </a:extLst>
          </p:cNvPr>
          <p:cNvSpPr/>
          <p:nvPr/>
        </p:nvSpPr>
        <p:spPr>
          <a:xfrm rot="16200000">
            <a:off x="9974952" y="4469876"/>
            <a:ext cx="843895" cy="328401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8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40A072D-C5DC-AC20-A305-D1363B4D3D4D}"/>
              </a:ext>
            </a:extLst>
          </p:cNvPr>
          <p:cNvSpPr/>
          <p:nvPr/>
        </p:nvSpPr>
        <p:spPr>
          <a:xfrm rot="16200000">
            <a:off x="4616109" y="2395041"/>
            <a:ext cx="843895" cy="743367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FEBE-4653-E503-2AD3-6FF6590AEAC0}"/>
              </a:ext>
            </a:extLst>
          </p:cNvPr>
          <p:cNvSpPr txBox="1"/>
          <p:nvPr/>
        </p:nvSpPr>
        <p:spPr>
          <a:xfrm>
            <a:off x="2418749" y="5888655"/>
            <a:ext cx="5523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sz="2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sz="2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264BB-A336-AD54-E1E5-B8E55B37096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5630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C9C3F-4E9B-F38D-02CC-20CC9D7AF2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045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C5304C-5420-68C4-5B07-D53943CDDC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72DB9A-AE41-7C0B-8376-4DCBBB023A6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798043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BCA49D-A9CA-C958-C0E9-43849578D2E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108" y="580045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401D84-538B-F3DC-B6E8-7F5AEF955E20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21" y="5799447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Oval 3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936801E-7EF8-E405-0A03-423C0E29E702}"/>
              </a:ext>
            </a:extLst>
          </p:cNvPr>
          <p:cNvSpPr/>
          <p:nvPr/>
        </p:nvSpPr>
        <p:spPr>
          <a:xfrm rot="10800000">
            <a:off x="1490537" y="583569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F936E5A-8566-4D9D-80BA-FAF8B227C5EB}"/>
              </a:ext>
            </a:extLst>
          </p:cNvPr>
          <p:cNvSpPr txBox="1">
            <a:spLocks/>
          </p:cNvSpPr>
          <p:nvPr/>
        </p:nvSpPr>
        <p:spPr>
          <a:xfrm>
            <a:off x="1425821" y="5888655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22/25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DCEF1D-A55A-17B8-E848-53A63A1DD0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7264" y="2019778"/>
            <a:ext cx="4629278" cy="278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88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>
            <a:extLst>
              <a:ext uri="{FF2B5EF4-FFF2-40B4-BE49-F238E27FC236}">
                <a16:creationId xmlns:a16="http://schemas.microsoft.com/office/drawing/2014/main" id="{7F61D443-B796-9A8C-D0E6-711BAC3BE5F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5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66AA8A-E773-5ABA-1B31-AA9EB5549293}"/>
              </a:ext>
            </a:extLst>
          </p:cNvPr>
          <p:cNvSpPr/>
          <p:nvPr/>
        </p:nvSpPr>
        <p:spPr>
          <a:xfrm rot="16200000">
            <a:off x="6379375" y="5565135"/>
            <a:ext cx="843895" cy="10930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C1677-7F3F-C18E-10F6-71C36CF7C3D4}"/>
              </a:ext>
            </a:extLst>
          </p:cNvPr>
          <p:cNvSpPr/>
          <p:nvPr/>
        </p:nvSpPr>
        <p:spPr>
          <a:xfrm rot="16200000">
            <a:off x="5674053" y="4144985"/>
            <a:ext cx="843895" cy="39333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7A74D-1A8D-2F85-EF2B-7C2DDA909310}"/>
              </a:ext>
            </a:extLst>
          </p:cNvPr>
          <p:cNvSpPr/>
          <p:nvPr/>
        </p:nvSpPr>
        <p:spPr>
          <a:xfrm>
            <a:off x="-1066800" y="2419350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540A-268E-F1B1-7C74-7D239A70B8C5}"/>
              </a:ext>
            </a:extLst>
          </p:cNvPr>
          <p:cNvSpPr txBox="1"/>
          <p:nvPr/>
        </p:nvSpPr>
        <p:spPr>
          <a:xfrm>
            <a:off x="407504" y="2710160"/>
            <a:ext cx="104758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بخش ششم: </a:t>
            </a:r>
            <a:r>
              <a:rPr lang="fa-IR" sz="5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جمع‌بندی</a:t>
            </a:r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پیشنهادها</a:t>
            </a:r>
          </a:p>
        </p:txBody>
      </p:sp>
      <p:sp>
        <p:nvSpPr>
          <p:cNvPr id="6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7B0535-4753-E59C-8266-099D6ABD4EC2}"/>
              </a:ext>
            </a:extLst>
          </p:cNvPr>
          <p:cNvSpPr/>
          <p:nvPr/>
        </p:nvSpPr>
        <p:spPr>
          <a:xfrm rot="16200000">
            <a:off x="5674052" y="3741108"/>
            <a:ext cx="843895" cy="474112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8B2826-BD68-46EA-82BA-45ADB0AEE3EF}"/>
              </a:ext>
            </a:extLst>
          </p:cNvPr>
          <p:cNvSpPr txBox="1"/>
          <p:nvPr/>
        </p:nvSpPr>
        <p:spPr>
          <a:xfrm>
            <a:off x="-7322583" y="1094496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29" y="5837352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7" y="5823915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24" y="5820556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4" y="5833992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9" y="5827274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44" y="5830633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7919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427240-5471-383D-FD90-2410E100F874}"/>
              </a:ext>
            </a:extLst>
          </p:cNvPr>
          <p:cNvSpPr/>
          <p:nvPr/>
        </p:nvSpPr>
        <p:spPr>
          <a:xfrm rot="16200000">
            <a:off x="9578362" y="4073278"/>
            <a:ext cx="843895" cy="407719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5BD165-FD43-3327-7E66-464AE3AA563D}"/>
              </a:ext>
            </a:extLst>
          </p:cNvPr>
          <p:cNvSpPr/>
          <p:nvPr/>
        </p:nvSpPr>
        <p:spPr>
          <a:xfrm rot="16200000">
            <a:off x="377582" y="5597387"/>
            <a:ext cx="843895" cy="102899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B54F5-3A56-0CB5-9AB9-E7D9BBA11482}"/>
              </a:ext>
            </a:extLst>
          </p:cNvPr>
          <p:cNvSpPr txBox="1"/>
          <p:nvPr/>
        </p:nvSpPr>
        <p:spPr>
          <a:xfrm>
            <a:off x="1977555" y="160020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جمع‌بندی</a:t>
            </a:r>
            <a:endParaRPr lang="fa-IR" sz="3600" b="1" dirty="0">
              <a:solidFill>
                <a:srgbClr val="0B2D77"/>
              </a:solidFill>
              <a:latin typeface="Estedad Black" panose="020B0604020202020204" charset="-78"/>
              <a:cs typeface="B Titr" panose="00000700000000000000" pitchFamily="2" charset="-78"/>
            </a:endParaRPr>
          </a:p>
        </p:txBody>
      </p:sp>
      <p:sp>
        <p:nvSpPr>
          <p:cNvPr id="5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0902D47-916A-48B1-CF24-DA7C2F86DEFD}"/>
              </a:ext>
            </a:extLst>
          </p:cNvPr>
          <p:cNvSpPr/>
          <p:nvPr/>
        </p:nvSpPr>
        <p:spPr>
          <a:xfrm rot="16200000">
            <a:off x="3701424" y="2273540"/>
            <a:ext cx="843895" cy="767667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9DBB27-6CE9-6A4A-7E0C-0E55335E2010}"/>
              </a:ext>
            </a:extLst>
          </p:cNvPr>
          <p:cNvSpPr txBox="1"/>
          <p:nvPr/>
        </p:nvSpPr>
        <p:spPr>
          <a:xfrm>
            <a:off x="1154412" y="5925720"/>
            <a:ext cx="601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 err="1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جمع‌بندی</a:t>
            </a:r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 و پیشنهادها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80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76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8028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38" y="5812418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44" y="5812418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Oval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57E68EF-F429-E2B4-F672-ED69A368E77B}"/>
              </a:ext>
            </a:extLst>
          </p:cNvPr>
          <p:cNvSpPr/>
          <p:nvPr/>
        </p:nvSpPr>
        <p:spPr>
          <a:xfrm rot="10800000">
            <a:off x="494973" y="5847268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68A64BF-B9B5-9033-11E7-6309806441D4}"/>
              </a:ext>
            </a:extLst>
          </p:cNvPr>
          <p:cNvSpPr txBox="1">
            <a:spLocks/>
          </p:cNvSpPr>
          <p:nvPr/>
        </p:nvSpPr>
        <p:spPr>
          <a:xfrm>
            <a:off x="430257" y="5900231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24/25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954AD-AC15-4603-9B6D-168CAA2F73DD}"/>
              </a:ext>
            </a:extLst>
          </p:cNvPr>
          <p:cNvSpPr txBox="1"/>
          <p:nvPr/>
        </p:nvSpPr>
        <p:spPr>
          <a:xfrm>
            <a:off x="1645920" y="1293756"/>
            <a:ext cx="94726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طراحی سامانه پزشکی برای پاسخ به نیاز کاربر جهت تشخیص بیماری و ارجاع به متخصص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به‌کارگیری</a:t>
            </a:r>
            <a:r>
              <a:rPr lang="fa-IR" sz="2400" dirty="0">
                <a:cs typeface="B Nazanin" panose="00000400000000000000" pitchFamily="2" charset="-78"/>
              </a:rPr>
              <a:t> مفاهیم معماری </a:t>
            </a:r>
            <a:r>
              <a:rPr lang="fa-IR" sz="2400" dirty="0" err="1">
                <a:cs typeface="B Nazanin" panose="00000400000000000000" pitchFamily="2" charset="-78"/>
              </a:rPr>
              <a:t>نرم‌افزار</a:t>
            </a:r>
            <a:r>
              <a:rPr lang="fa-IR" sz="2400" dirty="0">
                <a:cs typeface="B Nazanin" panose="00000400000000000000" pitchFamily="2" charset="-78"/>
              </a:rPr>
              <a:t> در </a:t>
            </a:r>
            <a:r>
              <a:rPr lang="fa-IR" sz="2400" dirty="0" err="1">
                <a:cs typeface="B Nazanin" panose="00000400000000000000" pitchFamily="2" charset="-78"/>
              </a:rPr>
              <a:t>نمونه‌سازی</a:t>
            </a: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معماری </a:t>
            </a:r>
            <a:r>
              <a:rPr lang="fa-IR" sz="2400" dirty="0" err="1">
                <a:cs typeface="B Nazanin" panose="00000400000000000000" pitchFamily="2" charset="-78"/>
              </a:rPr>
              <a:t>میکروسرویس</a:t>
            </a:r>
            <a:r>
              <a:rPr lang="fa-IR" sz="2400" dirty="0">
                <a:cs typeface="B Nazanin" panose="00000400000000000000" pitchFamily="2" charset="-78"/>
              </a:rPr>
              <a:t> یک گزینه مناسب برای این سامانه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مقیاس‌پذیری</a:t>
            </a:r>
            <a:r>
              <a:rPr lang="fa-IR" sz="2400" dirty="0">
                <a:cs typeface="B Nazanin" panose="00000400000000000000" pitchFamily="2" charset="-78"/>
              </a:rPr>
              <a:t> بالا و قابلیت توسعه این سامانه در آینده </a:t>
            </a:r>
            <a:r>
              <a:rPr lang="fa-IR" sz="2400" dirty="0" err="1">
                <a:cs typeface="B Nazanin" panose="00000400000000000000" pitchFamily="2" charset="-78"/>
              </a:rPr>
              <a:t>به‌واسطه</a:t>
            </a:r>
            <a:r>
              <a:rPr lang="fa-IR" sz="2400" dirty="0">
                <a:cs typeface="B Nazanin" panose="00000400000000000000" pitchFamily="2" charset="-78"/>
              </a:rPr>
              <a:t> استفاده از معماری </a:t>
            </a:r>
            <a:r>
              <a:rPr lang="fa-IR" sz="2400" dirty="0" err="1">
                <a:cs typeface="B Nazanin" panose="00000400000000000000" pitchFamily="2" charset="-78"/>
              </a:rPr>
              <a:t>میکروسرویس</a:t>
            </a: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2151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4427240-5471-383D-FD90-2410E100F874}"/>
              </a:ext>
            </a:extLst>
          </p:cNvPr>
          <p:cNvSpPr/>
          <p:nvPr/>
        </p:nvSpPr>
        <p:spPr>
          <a:xfrm rot="16200000">
            <a:off x="9578362" y="4073278"/>
            <a:ext cx="843895" cy="4077193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75BD165-FD43-3327-7E66-464AE3AA563D}"/>
              </a:ext>
            </a:extLst>
          </p:cNvPr>
          <p:cNvSpPr/>
          <p:nvPr/>
        </p:nvSpPr>
        <p:spPr>
          <a:xfrm rot="16200000">
            <a:off x="377582" y="5597387"/>
            <a:ext cx="843895" cy="102899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FB54F5-3A56-0CB5-9AB9-E7D9BBA11482}"/>
              </a:ext>
            </a:extLst>
          </p:cNvPr>
          <p:cNvSpPr txBox="1"/>
          <p:nvPr/>
        </p:nvSpPr>
        <p:spPr>
          <a:xfrm>
            <a:off x="1977555" y="160020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پیشنهادها برای آینده</a:t>
            </a:r>
          </a:p>
        </p:txBody>
      </p:sp>
      <p:sp>
        <p:nvSpPr>
          <p:cNvPr id="5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0902D47-916A-48B1-CF24-DA7C2F86DEFD}"/>
              </a:ext>
            </a:extLst>
          </p:cNvPr>
          <p:cNvSpPr/>
          <p:nvPr/>
        </p:nvSpPr>
        <p:spPr>
          <a:xfrm rot="16200000">
            <a:off x="3701424" y="2273540"/>
            <a:ext cx="843895" cy="767667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9DBB27-6CE9-6A4A-7E0C-0E55335E2010}"/>
              </a:ext>
            </a:extLst>
          </p:cNvPr>
          <p:cNvSpPr txBox="1"/>
          <p:nvPr/>
        </p:nvSpPr>
        <p:spPr>
          <a:xfrm>
            <a:off x="1154412" y="5925720"/>
            <a:ext cx="601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 err="1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جمع‌بندی</a:t>
            </a:r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 و پیشنهادها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74" y="57980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58076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465" y="57932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47" y="5802817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838" y="5812418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44" y="5812418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AB746B-7957-5BF7-9520-950625EFB489}"/>
              </a:ext>
            </a:extLst>
          </p:cNvPr>
          <p:cNvSpPr txBox="1"/>
          <p:nvPr/>
        </p:nvSpPr>
        <p:spPr>
          <a:xfrm>
            <a:off x="685875" y="1297407"/>
            <a:ext cx="1037894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بهبود مدل هوش مصنوعی تشخیص بیماری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امنیت </a:t>
            </a:r>
            <a:r>
              <a:rPr lang="fa-IR" sz="2400" dirty="0" err="1">
                <a:cs typeface="B Nazanin" panose="00000400000000000000" pitchFamily="2" charset="-78"/>
              </a:rPr>
              <a:t>میکروسرویس</a:t>
            </a:r>
            <a:r>
              <a:rPr lang="fa-IR" sz="2400" dirty="0">
                <a:cs typeface="B Nazanin" panose="00000400000000000000" pitchFamily="2" charset="-78"/>
              </a:rPr>
              <a:t> ها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اضافه کردن </a:t>
            </a:r>
            <a:r>
              <a:rPr lang="fa-IR" sz="2400" dirty="0" err="1">
                <a:cs typeface="B Nazanin" panose="00000400000000000000" pitchFamily="2" charset="-78"/>
              </a:rPr>
              <a:t>قابلیت‌های</a:t>
            </a:r>
            <a:r>
              <a:rPr lang="fa-IR" sz="2400" dirty="0">
                <a:cs typeface="B Nazanin" panose="00000400000000000000" pitchFamily="2" charset="-78"/>
              </a:rPr>
              <a:t> بیشتر در سامانه: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بهبود رابط کاربری و گرافیک صفحات</a:t>
            </a:r>
            <a:endParaRPr lang="en-US" sz="2000" dirty="0">
              <a:effectLst/>
              <a:latin typeface="B Nazanin" panose="00000400000000000000" pitchFamily="2" charset="-78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اضافه کردن صفحه مجله سلامت برای خواندن مقالات پزشکی مرتبط به بیماری ها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اضافه کردن قابلیت نوبت دهی پزشکی برای کاربران بر اساس تخصص هر دکتر</a:t>
            </a:r>
            <a:endParaRPr lang="en-US" sz="2000" dirty="0">
              <a:effectLst/>
              <a:latin typeface="B Nazanin" panose="00000400000000000000" pitchFamily="2" charset="-78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r>
              <a:rPr lang="fa-I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اضافه کردن قابلیت پیشنهاد دادن درمان های خانگی برای بهبود مریضی</a:t>
            </a: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8" name="Oval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86A27C3-C036-5ACE-3EDD-67B86564FAA3}"/>
              </a:ext>
            </a:extLst>
          </p:cNvPr>
          <p:cNvSpPr/>
          <p:nvPr/>
        </p:nvSpPr>
        <p:spPr>
          <a:xfrm rot="10800000">
            <a:off x="473355" y="5823957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9A3E0D3-E835-6C03-2809-CC2CEF60798A}"/>
              </a:ext>
            </a:extLst>
          </p:cNvPr>
          <p:cNvSpPr txBox="1">
            <a:spLocks/>
          </p:cNvSpPr>
          <p:nvPr/>
        </p:nvSpPr>
        <p:spPr>
          <a:xfrm>
            <a:off x="408639" y="5876920"/>
            <a:ext cx="622886" cy="381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25/25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1839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3EFB54F5-3A56-0CB5-9AB9-E7D9BBA11482}"/>
              </a:ext>
            </a:extLst>
          </p:cNvPr>
          <p:cNvSpPr txBox="1"/>
          <p:nvPr/>
        </p:nvSpPr>
        <p:spPr>
          <a:xfrm>
            <a:off x="1977555" y="160020"/>
            <a:ext cx="8236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منابع و مراجع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3734EF46-5DD0-465B-99E6-E3CF3E1F8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31202"/>
              </p:ext>
            </p:extLst>
          </p:nvPr>
        </p:nvGraphicFramePr>
        <p:xfrm>
          <a:off x="620683" y="778042"/>
          <a:ext cx="10493761" cy="5336593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9015739">
                  <a:extLst>
                    <a:ext uri="{9D8B030D-6E8A-4147-A177-3AD203B41FA5}">
                      <a16:colId xmlns:a16="http://schemas.microsoft.com/office/drawing/2014/main" val="1559941278"/>
                    </a:ext>
                  </a:extLst>
                </a:gridCol>
                <a:gridCol w="1478022">
                  <a:extLst>
                    <a:ext uri="{9D8B030D-6E8A-4147-A177-3AD203B41FA5}">
                      <a16:colId xmlns:a16="http://schemas.microsoft.com/office/drawing/2014/main" val="335176989"/>
                    </a:ext>
                  </a:extLst>
                </a:gridCol>
              </a:tblGrid>
              <a:tr h="47402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400" dirty="0">
                          <a:effectLst/>
                          <a:latin typeface="Estedad Black" panose="020B0604020202020204" charset="-78"/>
                          <a:cs typeface="Estedad Black" panose="020B0604020202020204" charset="-78"/>
                        </a:rPr>
                        <a:t>منبع</a:t>
                      </a:r>
                      <a:endParaRPr lang="en-US" sz="2000" dirty="0">
                        <a:effectLst/>
                        <a:latin typeface="Estedad Black" panose="020B0604020202020204" charset="-78"/>
                        <a:ea typeface="Calibri" panose="020F0502020204030204" pitchFamily="34" charset="0"/>
                        <a:cs typeface="Estedad Black" panose="020B0604020202020204" charset="-78"/>
                      </a:endParaRPr>
                    </a:p>
                  </a:txBody>
                  <a:tcPr marL="45353" marR="45353" marT="0" marB="0">
                    <a:solidFill>
                      <a:srgbClr val="0B2D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400" dirty="0">
                          <a:effectLst/>
                          <a:latin typeface="Estedad Black" panose="020B0604020202020204" charset="-78"/>
                          <a:cs typeface="Estedad Black" panose="020B0604020202020204" charset="-78"/>
                        </a:rPr>
                        <a:t>شماره</a:t>
                      </a:r>
                      <a:endParaRPr lang="en-US" sz="2000" dirty="0">
                        <a:effectLst/>
                        <a:latin typeface="Estedad Black" panose="020B0604020202020204" charset="-78"/>
                        <a:ea typeface="Calibri" panose="020F0502020204030204" pitchFamily="34" charset="0"/>
                        <a:cs typeface="Estedad Black" panose="020B0604020202020204" charset="-78"/>
                      </a:endParaRPr>
                    </a:p>
                  </a:txBody>
                  <a:tcPr marL="45353" marR="45353" marT="0" marB="0">
                    <a:solidFill>
                      <a:srgbClr val="0B2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9802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Jamshidi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Pooyan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Pahl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Claus &amp;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Mendonça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Nabor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Lewis, James &amp;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Tilkov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Stefan. Microservices: The Journey So Far and Challenges Ahead. IEEE Software. 35. 24-35, 2018.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1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53951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X. Wang, Y. Chen, J. Wang and A. Yu, "Design of Doctor-Patient Management Platform Based on Microservice Architecture," 2020 2nd International Conference on Applied Machine Learning (ICAML), Changsha, China, pp. 99-102, 2020.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2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cs typeface="Shabnam FD" panose="020B0603030804020204" charset="-78"/>
                      </a:endParaRPr>
                    </a:p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 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45566"/>
                  </a:ext>
                </a:extLst>
              </a:tr>
              <a:tr h="361822">
                <a:tc>
                  <a:txBody>
                    <a:bodyPr/>
                    <a:lstStyle/>
                    <a:p>
                      <a:pPr algn="just" rtl="0"/>
                      <a:r>
                        <a:rPr lang="fa-I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lang="fa-I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پلتفرم</a:t>
                      </a:r>
                      <a:r>
                        <a:rPr lang="fa-I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آموزش پزشکی آنلاین </a:t>
                      </a:r>
                      <a:r>
                        <a:rPr lang="fa-I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مدیست</a:t>
                      </a:r>
                      <a:r>
                        <a:rPr lang="fa-I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Medist.ir, Accessed on: Jul. 15, 2023. Available: https://medist.ir/.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3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270963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fa-I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"دکتر </a:t>
                      </a:r>
                      <a:r>
                        <a:rPr lang="fa-I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ساینا</a:t>
                      </a:r>
                      <a:r>
                        <a:rPr lang="fa-I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مرجع آموزش پزشکی و سلامت"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Drsaina.com, Accessed on: Jul. 15, 2023. Available: https://www.drsaina.com/.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4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cs typeface="Shabnam FD" panose="020B0603030804020204" charset="-78"/>
                      </a:endParaRPr>
                    </a:p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 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571428"/>
                  </a:ext>
                </a:extLst>
              </a:tr>
              <a:tr h="424486">
                <a:tc>
                  <a:txBody>
                    <a:bodyPr/>
                    <a:lstStyle/>
                    <a:p>
                      <a:pPr algn="just" rtl="0"/>
                      <a:r>
                        <a:rPr lang="fa-I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"نوبت دهی اینترنتی پزشکان و مراکز درمانی"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Nobat.ir, Accessed on: Jul. 15, 2023. [Online]. Available: https://nobat.ir/.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5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240411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"Online Booking System for Doctors, Patients &amp; Clinics,"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HotDoc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Accessed on: Jul. 15, 2023. Available: https://www.hotdoc.com.au/.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6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270502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"Medical Practice Management Software,"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Medesk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Accessed on: Jul. 15, 2023. Available: https://www.medesk.net.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ea typeface="Calibri" panose="020F0502020204030204" pitchFamily="34" charset="0"/>
                          <a:cs typeface="Shabnam FD" panose="020B0603030804020204" charset="-78"/>
                        </a:rPr>
                        <a:t>7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617209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"Health Information, Resources, Tools &amp; News Online," WebMD, Accessed on: Jul. 15, 2023. Available: https://www.webmd.com.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ea typeface="Calibri" panose="020F0502020204030204" pitchFamily="34" charset="0"/>
                          <a:cs typeface="Shabnam FD" panose="020B0603030804020204" charset="-78"/>
                        </a:rPr>
                        <a:t>8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790459"/>
                  </a:ext>
                </a:extLst>
              </a:tr>
              <a:tr h="54658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Richards, Mark, and Ford, Neal. Fundamentals of Software Architecture: An Engineering Approach. Japan, O'Reilly Media, Incorporated, 2020.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ea typeface="Calibri" panose="020F0502020204030204" pitchFamily="34" charset="0"/>
                          <a:cs typeface="Shabnam FD" panose="020B0603030804020204" charset="-78"/>
                        </a:rPr>
                        <a:t>9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3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15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;p2">
            <a:extLst>
              <a:ext uri="{FF2B5EF4-FFF2-40B4-BE49-F238E27FC236}">
                <a16:creationId xmlns:a16="http://schemas.microsoft.com/office/drawing/2014/main" id="{301B3798-47B6-F952-3FC6-33D6A8EC99ED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36994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38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BE7F866-5CE3-2238-3671-04BE1C13AB50}"/>
              </a:ext>
            </a:extLst>
          </p:cNvPr>
          <p:cNvSpPr/>
          <p:nvPr/>
        </p:nvSpPr>
        <p:spPr>
          <a:xfrm rot="16200000">
            <a:off x="7000818" y="1918887"/>
            <a:ext cx="2562835" cy="338812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9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D88DBC2-2BA5-D3C3-7EEB-927D41AD304B}"/>
              </a:ext>
            </a:extLst>
          </p:cNvPr>
          <p:cNvSpPr/>
          <p:nvPr/>
        </p:nvSpPr>
        <p:spPr>
          <a:xfrm rot="16200000">
            <a:off x="4814581" y="-2484336"/>
            <a:ext cx="2562835" cy="12192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0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95C81F5-91D9-0186-270A-EDFF09142186}"/>
              </a:ext>
            </a:extLst>
          </p:cNvPr>
          <p:cNvSpPr/>
          <p:nvPr/>
        </p:nvSpPr>
        <p:spPr>
          <a:xfrm rot="16200000">
            <a:off x="4819071" y="-2479846"/>
            <a:ext cx="2562835" cy="1218302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6751C-4E66-7160-8AFF-689BFF553BCA}"/>
              </a:ext>
            </a:extLst>
          </p:cNvPr>
          <p:cNvSpPr txBox="1"/>
          <p:nvPr/>
        </p:nvSpPr>
        <p:spPr>
          <a:xfrm>
            <a:off x="8282235" y="4146342"/>
            <a:ext cx="1599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مرور کارهای پیشین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A1BC5-E972-3487-3CF4-581E5E99B9C8}"/>
              </a:ext>
            </a:extLst>
          </p:cNvPr>
          <p:cNvSpPr txBox="1"/>
          <p:nvPr/>
        </p:nvSpPr>
        <p:spPr>
          <a:xfrm>
            <a:off x="6202651" y="4189276"/>
            <a:ext cx="190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معماری </a:t>
            </a:r>
            <a:r>
              <a:rPr lang="fa-IR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5FA89-D2F3-A454-DCE5-98B71B10082E}"/>
              </a:ext>
            </a:extLst>
          </p:cNvPr>
          <p:cNvSpPr txBox="1"/>
          <p:nvPr/>
        </p:nvSpPr>
        <p:spPr>
          <a:xfrm>
            <a:off x="4307410" y="4205621"/>
            <a:ext cx="171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نیازمندی‌ها</a:t>
            </a:r>
            <a:endParaRPr lang="fa-IR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8BA34-6D70-8816-3818-8AA5F6F502C9}"/>
              </a:ext>
            </a:extLst>
          </p:cNvPr>
          <p:cNvSpPr txBox="1"/>
          <p:nvPr/>
        </p:nvSpPr>
        <p:spPr>
          <a:xfrm>
            <a:off x="543392" y="4154918"/>
            <a:ext cx="158530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جمع</a:t>
            </a:r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‌ </a:t>
            </a:r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بندی</a:t>
            </a:r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 </a:t>
            </a:r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و </a:t>
            </a:r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 </a:t>
            </a:r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پیشنهادها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6D346-0BAF-BA16-EE2A-DC18502E85CC}"/>
              </a:ext>
            </a:extLst>
          </p:cNvPr>
          <p:cNvSpPr txBox="1"/>
          <p:nvPr/>
        </p:nvSpPr>
        <p:spPr>
          <a:xfrm>
            <a:off x="1977555" y="1193740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B91511-18FA-4DBE-8FA2-02E468074440}"/>
              </a:ext>
            </a:extLst>
          </p:cNvPr>
          <p:cNvSpPr txBox="1"/>
          <p:nvPr/>
        </p:nvSpPr>
        <p:spPr>
          <a:xfrm>
            <a:off x="2305568" y="4235442"/>
            <a:ext cx="1902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طراحی، </a:t>
            </a:r>
            <a:r>
              <a:rPr lang="fa-IR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پیاده‌سازی</a:t>
            </a:r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 و ارزیابی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188" y="2874758"/>
            <a:ext cx="1280160" cy="128016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820" y="2840400"/>
            <a:ext cx="1280160" cy="128016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04" y="2857579"/>
            <a:ext cx="1280160" cy="128016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372" y="2926296"/>
            <a:ext cx="1280160" cy="128016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6" y="2891937"/>
            <a:ext cx="1280160" cy="128016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40" y="2909116"/>
            <a:ext cx="1280160" cy="128016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FB6751C-4E66-7160-8AFF-689BFF553BCA}"/>
              </a:ext>
            </a:extLst>
          </p:cNvPr>
          <p:cNvSpPr txBox="1"/>
          <p:nvPr/>
        </p:nvSpPr>
        <p:spPr>
          <a:xfrm>
            <a:off x="10486925" y="4240505"/>
            <a:ext cx="1029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مقدمه</a:t>
            </a:r>
          </a:p>
        </p:txBody>
      </p:sp>
    </p:spTree>
    <p:extLst>
      <p:ext uri="{BB962C8B-B14F-4D97-AF65-F5344CB8AC3E}">
        <p14:creationId xmlns:p14="http://schemas.microsoft.com/office/powerpoint/2010/main" val="186613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3EFB54F5-3A56-0CB5-9AB9-E7D9BBA11482}"/>
              </a:ext>
            </a:extLst>
          </p:cNvPr>
          <p:cNvSpPr txBox="1"/>
          <p:nvPr/>
        </p:nvSpPr>
        <p:spPr>
          <a:xfrm>
            <a:off x="1977555" y="160020"/>
            <a:ext cx="8236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منابع و مراجع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3734EF46-5DD0-465B-99E6-E3CF3E1F8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76862"/>
              </p:ext>
            </p:extLst>
          </p:nvPr>
        </p:nvGraphicFramePr>
        <p:xfrm>
          <a:off x="614465" y="825829"/>
          <a:ext cx="10493761" cy="2370434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9015739">
                  <a:extLst>
                    <a:ext uri="{9D8B030D-6E8A-4147-A177-3AD203B41FA5}">
                      <a16:colId xmlns:a16="http://schemas.microsoft.com/office/drawing/2014/main" val="1559941278"/>
                    </a:ext>
                  </a:extLst>
                </a:gridCol>
                <a:gridCol w="1478022">
                  <a:extLst>
                    <a:ext uri="{9D8B030D-6E8A-4147-A177-3AD203B41FA5}">
                      <a16:colId xmlns:a16="http://schemas.microsoft.com/office/drawing/2014/main" val="335176989"/>
                    </a:ext>
                  </a:extLst>
                </a:gridCol>
              </a:tblGrid>
              <a:tr h="546275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400" dirty="0">
                          <a:effectLst/>
                          <a:latin typeface="Estedad Black" panose="020B0604020202020204" charset="-78"/>
                          <a:cs typeface="Estedad Black" panose="020B0604020202020204" charset="-78"/>
                        </a:rPr>
                        <a:t>منبع</a:t>
                      </a:r>
                      <a:endParaRPr lang="en-US" sz="2000" dirty="0">
                        <a:effectLst/>
                        <a:latin typeface="Estedad Black" panose="020B0604020202020204" charset="-78"/>
                        <a:ea typeface="Calibri" panose="020F0502020204030204" pitchFamily="34" charset="0"/>
                        <a:cs typeface="Estedad Black" panose="020B0604020202020204" charset="-78"/>
                      </a:endParaRPr>
                    </a:p>
                  </a:txBody>
                  <a:tcPr marL="45353" marR="45353" marT="0" marB="0">
                    <a:solidFill>
                      <a:srgbClr val="0B2D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2400">
                          <a:effectLst/>
                          <a:latin typeface="Estedad Black" panose="020B0604020202020204" charset="-78"/>
                          <a:cs typeface="Estedad Black" panose="020B0604020202020204" charset="-78"/>
                        </a:rPr>
                        <a:t>شماره</a:t>
                      </a:r>
                      <a:endParaRPr lang="en-US" sz="2000" dirty="0">
                        <a:effectLst/>
                        <a:latin typeface="Estedad Black" panose="020B0604020202020204" charset="-78"/>
                        <a:ea typeface="Calibri" panose="020F0502020204030204" pitchFamily="34" charset="0"/>
                        <a:cs typeface="Estedad Black" panose="020B0604020202020204" charset="-78"/>
                      </a:endParaRPr>
                    </a:p>
                  </a:txBody>
                  <a:tcPr marL="45353" marR="45353" marT="0" marB="0">
                    <a:solidFill>
                      <a:srgbClr val="0B2D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219802"/>
                  </a:ext>
                </a:extLst>
              </a:tr>
              <a:tr h="629888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"Microservices Architecture", Microservices.io, Accessed: October 10, 2023. Available: https://microservices.io.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10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53951"/>
                  </a:ext>
                </a:extLst>
              </a:tr>
              <a:tr h="632261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Sommerville. Software Engineering. 10th Edition, Pearson Education Limited, Boston, 2016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11</a:t>
                      </a:r>
                    </a:p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 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4556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just" rtl="0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Pranay Patil, Disease Symptom Prediction, Accessed: October 10, 2023. Available: https://www.kaggle.com/datasets/itachi9604/disease-symptom-description-dataset.</a:t>
                      </a: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  <a:latin typeface="Shabnam FD" panose="020B0603030804020204" charset="-78"/>
                          <a:cs typeface="Shabnam FD" panose="020B0603030804020204" charset="-78"/>
                        </a:rPr>
                        <a:t>12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Shabnam FD" panose="020B0603030804020204" charset="-78"/>
                        <a:ea typeface="Calibri" panose="020F0502020204030204" pitchFamily="34" charset="0"/>
                        <a:cs typeface="Shabnam FD" panose="020B0603030804020204" charset="-78"/>
                      </a:endParaRPr>
                    </a:p>
                  </a:txBody>
                  <a:tcPr marL="45353" marR="45353" marT="0" marB="0">
                    <a:solidFill>
                      <a:srgbClr val="A3BA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270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166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02411A-48E7-8A99-F68A-F09FABF1A4AA}"/>
              </a:ext>
            </a:extLst>
          </p:cNvPr>
          <p:cNvSpPr/>
          <p:nvPr/>
        </p:nvSpPr>
        <p:spPr>
          <a:xfrm>
            <a:off x="-1068482" y="1372284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681CB6-3ADE-E4E0-F2A0-346CAC818418}"/>
              </a:ext>
            </a:extLst>
          </p:cNvPr>
          <p:cNvSpPr txBox="1"/>
          <p:nvPr/>
        </p:nvSpPr>
        <p:spPr>
          <a:xfrm>
            <a:off x="1975873" y="1770816"/>
            <a:ext cx="8236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با تشکر فراوان از توجه شما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21231-53B4-5103-1D69-C4B59EFC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32" y="3106234"/>
            <a:ext cx="4491636" cy="2780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Google Shape;916;p67">
            <a:extLst>
              <a:ext uri="{FF2B5EF4-FFF2-40B4-BE49-F238E27FC236}">
                <a16:creationId xmlns:a16="http://schemas.microsoft.com/office/drawing/2014/main" id="{5639E20C-74DB-7179-70EF-7C62C4674294}"/>
              </a:ext>
            </a:extLst>
          </p:cNvPr>
          <p:cNvSpPr txBox="1">
            <a:spLocks noGrp="1"/>
          </p:cNvSpPr>
          <p:nvPr/>
        </p:nvSpPr>
        <p:spPr>
          <a:xfrm>
            <a:off x="7286839" y="4037274"/>
            <a:ext cx="2902094" cy="391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pohe@aut.ac.ir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Google Shape;7787;p86">
            <a:extLst>
              <a:ext uri="{FF2B5EF4-FFF2-40B4-BE49-F238E27FC236}">
                <a16:creationId xmlns:a16="http://schemas.microsoft.com/office/drawing/2014/main" id="{EBAB0244-D5E1-00A9-4DA5-E0E57B393CBD}"/>
              </a:ext>
            </a:extLst>
          </p:cNvPr>
          <p:cNvGrpSpPr/>
          <p:nvPr/>
        </p:nvGrpSpPr>
        <p:grpSpPr>
          <a:xfrm>
            <a:off x="6727725" y="4153981"/>
            <a:ext cx="421927" cy="297195"/>
            <a:chOff x="-1199300" y="3279250"/>
            <a:chExt cx="293025" cy="206400"/>
          </a:xfrm>
          <a:solidFill>
            <a:srgbClr val="1450D6"/>
          </a:solidFill>
        </p:grpSpPr>
        <p:sp>
          <p:nvSpPr>
            <p:cNvPr id="22" name="Google Shape;7788;p86">
              <a:extLst>
                <a:ext uri="{FF2B5EF4-FFF2-40B4-BE49-F238E27FC236}">
                  <a16:creationId xmlns:a16="http://schemas.microsoft.com/office/drawing/2014/main" id="{AE72B9B3-3FDB-0151-F977-382DB12130F8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789;p86">
              <a:extLst>
                <a:ext uri="{FF2B5EF4-FFF2-40B4-BE49-F238E27FC236}">
                  <a16:creationId xmlns:a16="http://schemas.microsoft.com/office/drawing/2014/main" id="{31ABDE1A-FF60-C647-6E1F-B09161A45787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790;p86">
              <a:extLst>
                <a:ext uri="{FF2B5EF4-FFF2-40B4-BE49-F238E27FC236}">
                  <a16:creationId xmlns:a16="http://schemas.microsoft.com/office/drawing/2014/main" id="{C8E3E0C5-237F-ECE4-B192-CC6F886376CC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791;p86">
              <a:extLst>
                <a:ext uri="{FF2B5EF4-FFF2-40B4-BE49-F238E27FC236}">
                  <a16:creationId xmlns:a16="http://schemas.microsoft.com/office/drawing/2014/main" id="{6B0BD12F-F08E-42DB-0D1C-74CE1B381035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2606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>
            <a:extLst>
              <a:ext uri="{FF2B5EF4-FFF2-40B4-BE49-F238E27FC236}">
                <a16:creationId xmlns:a16="http://schemas.microsoft.com/office/drawing/2014/main" id="{7F61D443-B796-9A8C-D0E6-711BAC3BE5F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5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66AA8A-E773-5ABA-1B31-AA9EB5549293}"/>
              </a:ext>
            </a:extLst>
          </p:cNvPr>
          <p:cNvSpPr/>
          <p:nvPr/>
        </p:nvSpPr>
        <p:spPr>
          <a:xfrm rot="16200000">
            <a:off x="6379375" y="5565135"/>
            <a:ext cx="843895" cy="10930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C1677-7F3F-C18E-10F6-71C36CF7C3D4}"/>
              </a:ext>
            </a:extLst>
          </p:cNvPr>
          <p:cNvSpPr/>
          <p:nvPr/>
        </p:nvSpPr>
        <p:spPr>
          <a:xfrm rot="16200000">
            <a:off x="5674053" y="4144985"/>
            <a:ext cx="843895" cy="39333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7A74D-1A8D-2F85-EF2B-7C2DDA909310}"/>
              </a:ext>
            </a:extLst>
          </p:cNvPr>
          <p:cNvSpPr/>
          <p:nvPr/>
        </p:nvSpPr>
        <p:spPr>
          <a:xfrm>
            <a:off x="-1066800" y="2419350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540A-268E-F1B1-7C74-7D239A70B8C5}"/>
              </a:ext>
            </a:extLst>
          </p:cNvPr>
          <p:cNvSpPr txBox="1"/>
          <p:nvPr/>
        </p:nvSpPr>
        <p:spPr>
          <a:xfrm>
            <a:off x="1971675" y="2710160"/>
            <a:ext cx="8236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بخش اول: مقدمه</a:t>
            </a:r>
          </a:p>
        </p:txBody>
      </p:sp>
      <p:sp>
        <p:nvSpPr>
          <p:cNvPr id="6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7B0535-4753-E59C-8266-099D6ABD4EC2}"/>
              </a:ext>
            </a:extLst>
          </p:cNvPr>
          <p:cNvSpPr/>
          <p:nvPr/>
        </p:nvSpPr>
        <p:spPr>
          <a:xfrm rot="16200000">
            <a:off x="5674052" y="3741108"/>
            <a:ext cx="843895" cy="474112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8B2826-BD68-46EA-82BA-45ADB0AEE3EF}"/>
              </a:ext>
            </a:extLst>
          </p:cNvPr>
          <p:cNvSpPr txBox="1"/>
          <p:nvPr/>
        </p:nvSpPr>
        <p:spPr>
          <a:xfrm>
            <a:off x="-7322583" y="1094496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29" y="583735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7" y="5823915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24" y="5820556"/>
            <a:ext cx="548640" cy="54864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4" y="583399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9" y="5827274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44" y="5830633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7091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875EE0-8F06-49A1-9478-A8BFFC0E921F}"/>
              </a:ext>
            </a:extLst>
          </p:cNvPr>
          <p:cNvSpPr txBox="1"/>
          <p:nvPr/>
        </p:nvSpPr>
        <p:spPr>
          <a:xfrm>
            <a:off x="2049698" y="154047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مقدمه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78101" y="5763130"/>
            <a:ext cx="11391924" cy="743124"/>
            <a:chOff x="301264" y="5704555"/>
            <a:chExt cx="11745598" cy="860273"/>
          </a:xfrm>
        </p:grpSpPr>
        <p:sp>
          <p:nvSpPr>
            <p:cNvPr id="55" name="Rectangle: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D78B8FA-04D9-F4B5-53A1-3EDC3E0D3AC0}"/>
                </a:ext>
              </a:extLst>
            </p:cNvPr>
            <p:cNvSpPr/>
            <p:nvPr/>
          </p:nvSpPr>
          <p:spPr>
            <a:xfrm rot="16200000">
              <a:off x="7812940" y="2330906"/>
              <a:ext cx="843895" cy="7623949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90A4AE"/>
                </a:clrFrom>
                <a:clrTo>
                  <a:srgbClr val="90A4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278" y="582284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8" name="Rectangle: 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3A57E84-1C03-4C00-EFA8-821BADC0E7A1}"/>
                </a:ext>
              </a:extLst>
            </p:cNvPr>
            <p:cNvSpPr/>
            <p:nvPr/>
          </p:nvSpPr>
          <p:spPr>
            <a:xfrm rot="16200000">
              <a:off x="1948256" y="4057563"/>
              <a:ext cx="843895" cy="4137879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59A2649-82A5-9945-5910-8194491BC881}"/>
                </a:ext>
              </a:extLst>
            </p:cNvPr>
            <p:cNvSpPr txBox="1"/>
            <p:nvPr/>
          </p:nvSpPr>
          <p:spPr>
            <a:xfrm>
              <a:off x="3729770" y="5912047"/>
              <a:ext cx="753150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2400" b="1" dirty="0">
                  <a:solidFill>
                    <a:srgbClr val="FFFFFF"/>
                  </a:solidFill>
                  <a:latin typeface="Estedad Black" panose="020B0604020202020204" charset="-78"/>
                  <a:cs typeface="Estedad Black" panose="020B0604020202020204" charset="-78"/>
                </a:rPr>
                <a:t>مقدمه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425EB2"/>
                </a:clrFrom>
                <a:clrTo>
                  <a:srgbClr val="425EB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6922" y="5827039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017" y="5810243"/>
              <a:ext cx="640080" cy="640080"/>
            </a:xfrm>
            <a:prstGeom prst="ellipse">
              <a:avLst/>
            </a:prstGeom>
            <a:noFill/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2827" y="582284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8732" y="5814442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637" y="5818641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6" name="Oval 2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CAFB22-8E5F-F0AB-8CEF-DE5CBBD7DBDF}"/>
              </a:ext>
            </a:extLst>
          </p:cNvPr>
          <p:cNvSpPr/>
          <p:nvPr/>
        </p:nvSpPr>
        <p:spPr>
          <a:xfrm rot="10800000">
            <a:off x="4712731" y="5882512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7AC6C7F3-2758-A1AE-AD08-F11F82793290}"/>
              </a:ext>
            </a:extLst>
          </p:cNvPr>
          <p:cNvSpPr txBox="1">
            <a:spLocks/>
          </p:cNvSpPr>
          <p:nvPr/>
        </p:nvSpPr>
        <p:spPr>
          <a:xfrm>
            <a:off x="4612105" y="5996322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2/25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FBA48-351C-5E8B-8A26-49839ADEB3A6}"/>
              </a:ext>
            </a:extLst>
          </p:cNvPr>
          <p:cNvSpPr txBox="1"/>
          <p:nvPr/>
        </p:nvSpPr>
        <p:spPr>
          <a:xfrm>
            <a:off x="1276758" y="1539433"/>
            <a:ext cx="10378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شرح مسأله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ضرورت و اهداف پروژه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زمینه تخصصی این پروژه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156264-E569-B6C9-1CB3-1A55694E2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12" y="1680942"/>
            <a:ext cx="4354416" cy="2905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>
            <a:extLst>
              <a:ext uri="{FF2B5EF4-FFF2-40B4-BE49-F238E27FC236}">
                <a16:creationId xmlns:a16="http://schemas.microsoft.com/office/drawing/2014/main" id="{7F61D443-B796-9A8C-D0E6-711BAC3BE5F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5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66AA8A-E773-5ABA-1B31-AA9EB5549293}"/>
              </a:ext>
            </a:extLst>
          </p:cNvPr>
          <p:cNvSpPr/>
          <p:nvPr/>
        </p:nvSpPr>
        <p:spPr>
          <a:xfrm rot="16200000">
            <a:off x="6379375" y="5565135"/>
            <a:ext cx="843895" cy="10930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C1677-7F3F-C18E-10F6-71C36CF7C3D4}"/>
              </a:ext>
            </a:extLst>
          </p:cNvPr>
          <p:cNvSpPr/>
          <p:nvPr/>
        </p:nvSpPr>
        <p:spPr>
          <a:xfrm rot="16200000">
            <a:off x="5674053" y="4144985"/>
            <a:ext cx="843895" cy="39333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7A74D-1A8D-2F85-EF2B-7C2DDA909310}"/>
              </a:ext>
            </a:extLst>
          </p:cNvPr>
          <p:cNvSpPr/>
          <p:nvPr/>
        </p:nvSpPr>
        <p:spPr>
          <a:xfrm>
            <a:off x="-1066800" y="2419350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540A-268E-F1B1-7C74-7D239A70B8C5}"/>
              </a:ext>
            </a:extLst>
          </p:cNvPr>
          <p:cNvSpPr txBox="1"/>
          <p:nvPr/>
        </p:nvSpPr>
        <p:spPr>
          <a:xfrm>
            <a:off x="1428750" y="2710160"/>
            <a:ext cx="87798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بخش دوم: مرور کارهای پیشین</a:t>
            </a:r>
          </a:p>
        </p:txBody>
      </p:sp>
      <p:sp>
        <p:nvSpPr>
          <p:cNvPr id="6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7B0535-4753-E59C-8266-099D6ABD4EC2}"/>
              </a:ext>
            </a:extLst>
          </p:cNvPr>
          <p:cNvSpPr/>
          <p:nvPr/>
        </p:nvSpPr>
        <p:spPr>
          <a:xfrm rot="16200000">
            <a:off x="5674052" y="3741108"/>
            <a:ext cx="843895" cy="474112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8B2826-BD68-46EA-82BA-45ADB0AEE3EF}"/>
              </a:ext>
            </a:extLst>
          </p:cNvPr>
          <p:cNvSpPr txBox="1"/>
          <p:nvPr/>
        </p:nvSpPr>
        <p:spPr>
          <a:xfrm>
            <a:off x="-7322583" y="1094496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29" y="583735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7" y="5823915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24" y="5820556"/>
            <a:ext cx="548640" cy="54864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4" y="583399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9" y="5827274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44" y="5830633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5001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مرور کارهای پیشین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85033" y="5689934"/>
            <a:ext cx="11769132" cy="843897"/>
            <a:chOff x="285033" y="5689934"/>
            <a:chExt cx="11769132" cy="843897"/>
          </a:xfrm>
        </p:grpSpPr>
        <p:sp>
          <p:nvSpPr>
            <p:cNvPr id="54" name="Rectangle: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198E28C-DB24-396D-1B83-01AED5C23057}"/>
                </a:ext>
              </a:extLst>
            </p:cNvPr>
            <p:cNvSpPr/>
            <p:nvPr/>
          </p:nvSpPr>
          <p:spPr>
            <a:xfrm rot="16200000">
              <a:off x="11076115" y="5555782"/>
              <a:ext cx="843895" cy="1112204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5" name="Rectangle: 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86D6C5-01A0-C29A-BB9E-2DE97C0D03C6}"/>
                </a:ext>
              </a:extLst>
            </p:cNvPr>
            <p:cNvSpPr/>
            <p:nvPr/>
          </p:nvSpPr>
          <p:spPr>
            <a:xfrm rot="16200000">
              <a:off x="6900247" y="2492116"/>
              <a:ext cx="843895" cy="7239536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94418-2AB9-08CA-6B27-5A7F92F6AF9E}"/>
                </a:ext>
              </a:extLst>
            </p:cNvPr>
            <p:cNvSpPr txBox="1"/>
            <p:nvPr/>
          </p:nvSpPr>
          <p:spPr>
            <a:xfrm>
              <a:off x="3433482" y="5888487"/>
              <a:ext cx="66535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2400" dirty="0">
                  <a:solidFill>
                    <a:schemeClr val="bg1"/>
                  </a:solidFill>
                  <a:latin typeface="Estedad Black" panose="020B0604020202020204" charset="-78"/>
                  <a:cs typeface="Estedad Black" panose="020B0604020202020204" charset="-78"/>
                </a:rPr>
                <a:t>مرور کارهای پیشین</a:t>
              </a:r>
              <a:endPara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endParaRPr>
            </a:p>
          </p:txBody>
        </p:sp>
        <p:sp>
          <p:nvSpPr>
            <p:cNvPr id="57" name="Rectangle: 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8EC6B4-5C37-4DE6-85D1-7428601702F7}"/>
                </a:ext>
              </a:extLst>
            </p:cNvPr>
            <p:cNvSpPr/>
            <p:nvPr/>
          </p:nvSpPr>
          <p:spPr>
            <a:xfrm rot="16200000">
              <a:off x="1571782" y="4403185"/>
              <a:ext cx="843895" cy="3417393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90A4AE"/>
                </a:clrFrom>
                <a:clrTo>
                  <a:srgbClr val="90A4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022" y="5796820"/>
              <a:ext cx="640080" cy="640080"/>
            </a:xfrm>
            <a:prstGeom prst="ellipse">
              <a:avLst/>
            </a:prstGeom>
            <a:solidFill>
              <a:srgbClr val="00B050"/>
            </a:solidFill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425EB2"/>
                </a:clrFrom>
                <a:clrTo>
                  <a:srgbClr val="425EB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241" y="5801019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820" y="5796820"/>
              <a:ext cx="640080" cy="640080"/>
            </a:xfrm>
            <a:prstGeom prst="ellipse">
              <a:avLst/>
            </a:prstGeom>
            <a:noFill/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146" y="579682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1" y="5788422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6" y="5792621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Oval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BB48CE-AEF2-3A6B-C18D-CE1FCD934518}"/>
              </a:ext>
            </a:extLst>
          </p:cNvPr>
          <p:cNvSpPr/>
          <p:nvPr/>
        </p:nvSpPr>
        <p:spPr>
          <a:xfrm rot="10800000">
            <a:off x="3942871" y="5848050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24AEAC1-3AA0-C537-00E3-6D3755714718}"/>
              </a:ext>
            </a:extLst>
          </p:cNvPr>
          <p:cNvSpPr txBox="1">
            <a:spLocks/>
          </p:cNvSpPr>
          <p:nvPr/>
        </p:nvSpPr>
        <p:spPr>
          <a:xfrm>
            <a:off x="3835121" y="5917486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4/25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276758" y="1539433"/>
            <a:ext cx="103789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سامانه‌های</a:t>
            </a:r>
            <a:r>
              <a:rPr lang="fa-IR" sz="2400" dirty="0">
                <a:cs typeface="B Nazanin" panose="00000400000000000000" pitchFamily="2" charset="-78"/>
              </a:rPr>
              <a:t> مشابه:</a:t>
            </a: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نوبت </a:t>
            </a:r>
            <a:r>
              <a:rPr lang="fa-IR" sz="2400" dirty="0" err="1">
                <a:cs typeface="B Nazanin" panose="00000400000000000000" pitchFamily="2" charset="-78"/>
              </a:rPr>
              <a:t>دات‌آی‌آر</a:t>
            </a:r>
            <a:endParaRPr lang="fa-IR" sz="2400" dirty="0">
              <a:cs typeface="B Nazanin" panose="00000400000000000000" pitchFamily="2" charset="-78"/>
            </a:endParaRP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مدیست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مدسک</a:t>
            </a:r>
            <a:endParaRPr lang="fa-IR" sz="2400" dirty="0">
              <a:cs typeface="B Nazanin" panose="00000400000000000000" pitchFamily="2" charset="-78"/>
            </a:endParaRPr>
          </a:p>
          <a:p>
            <a:pPr marL="1257300" lvl="2" indent="-34290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وب‌ام‌دی</a:t>
            </a:r>
            <a:r>
              <a:rPr lang="fa-IR" sz="2400" dirty="0">
                <a:cs typeface="B Nazanin" panose="00000400000000000000" pitchFamily="2" charset="-78"/>
              </a:rPr>
              <a:t> 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مقایسه </a:t>
            </a:r>
            <a:r>
              <a:rPr lang="fa-IR" sz="2400" dirty="0" err="1">
                <a:cs typeface="B Nazanin" panose="00000400000000000000" pitchFamily="2" charset="-78"/>
              </a:rPr>
              <a:t>قابلیت‌های</a:t>
            </a:r>
            <a:r>
              <a:rPr lang="fa-IR" sz="2400" dirty="0">
                <a:cs typeface="B Nazanin" panose="00000400000000000000" pitchFamily="2" charset="-78"/>
              </a:rPr>
              <a:t> آنها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مزیت سامانه هدف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29373-0564-4A1B-92B1-22398121EB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036" y="1539433"/>
            <a:ext cx="5021800" cy="3843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3927A3-1DA0-1E4D-C8FE-A296729FE585}"/>
              </a:ext>
            </a:extLst>
          </p:cNvPr>
          <p:cNvSpPr txBox="1"/>
          <p:nvPr/>
        </p:nvSpPr>
        <p:spPr>
          <a:xfrm>
            <a:off x="6298558" y="5073540"/>
            <a:ext cx="47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+mj-cs"/>
              </a:rPr>
              <a:t>[</a:t>
            </a:r>
            <a:r>
              <a:rPr lang="fa-IR" sz="1600" dirty="0">
                <a:cs typeface="B Nazanin" panose="00000400000000000000" pitchFamily="2" charset="-78"/>
              </a:rPr>
              <a:t>۸</a:t>
            </a:r>
            <a:r>
              <a:rPr lang="en-US" sz="1600" dirty="0">
                <a:cs typeface="+mj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62661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;p2">
            <a:extLst>
              <a:ext uri="{FF2B5EF4-FFF2-40B4-BE49-F238E27FC236}">
                <a16:creationId xmlns:a16="http://schemas.microsoft.com/office/drawing/2014/main" id="{7F61D443-B796-9A8C-D0E6-711BAC3BE5FF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  <a:solidFill>
            <a:srgbClr val="E4E5E7"/>
          </a:solidFill>
          <a:ln>
            <a:noFill/>
          </a:ln>
        </p:spPr>
      </p:pic>
      <p:sp>
        <p:nvSpPr>
          <p:cNvPr id="5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F66AA8A-E773-5ABA-1B31-AA9EB5549293}"/>
              </a:ext>
            </a:extLst>
          </p:cNvPr>
          <p:cNvSpPr/>
          <p:nvPr/>
        </p:nvSpPr>
        <p:spPr>
          <a:xfrm rot="16200000">
            <a:off x="6379375" y="5565135"/>
            <a:ext cx="843895" cy="10930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7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DEC1677-7F3F-C18E-10F6-71C36CF7C3D4}"/>
              </a:ext>
            </a:extLst>
          </p:cNvPr>
          <p:cNvSpPr/>
          <p:nvPr/>
        </p:nvSpPr>
        <p:spPr>
          <a:xfrm rot="16200000">
            <a:off x="5674053" y="4144985"/>
            <a:ext cx="843895" cy="3933374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337A74D-1A8D-2F85-EF2B-7C2DDA909310}"/>
              </a:ext>
            </a:extLst>
          </p:cNvPr>
          <p:cNvSpPr/>
          <p:nvPr/>
        </p:nvSpPr>
        <p:spPr>
          <a:xfrm>
            <a:off x="-1066800" y="2419350"/>
            <a:ext cx="14325600" cy="1504950"/>
          </a:xfrm>
          <a:prstGeom prst="roundRect">
            <a:avLst/>
          </a:prstGeom>
          <a:solidFill>
            <a:srgbClr val="0B2D7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540A-268E-F1B1-7C74-7D239A70B8C5}"/>
              </a:ext>
            </a:extLst>
          </p:cNvPr>
          <p:cNvSpPr txBox="1"/>
          <p:nvPr/>
        </p:nvSpPr>
        <p:spPr>
          <a:xfrm>
            <a:off x="495300" y="2710160"/>
            <a:ext cx="1036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بخش سوم: معماری </a:t>
            </a:r>
            <a:r>
              <a:rPr lang="fa-IR" sz="5400" dirty="0" err="1">
                <a:solidFill>
                  <a:schemeClr val="bg1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sz="5400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  <a:p>
            <a:pPr algn="ctr" rtl="1"/>
            <a:endParaRPr lang="fa-IR" sz="5400" dirty="0">
              <a:solidFill>
                <a:schemeClr val="bg1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sp>
        <p:nvSpPr>
          <p:cNvPr id="6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7B0535-4753-E59C-8266-099D6ABD4EC2}"/>
              </a:ext>
            </a:extLst>
          </p:cNvPr>
          <p:cNvSpPr/>
          <p:nvPr/>
        </p:nvSpPr>
        <p:spPr>
          <a:xfrm rot="16200000">
            <a:off x="5674052" y="3741108"/>
            <a:ext cx="843895" cy="4741128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8B2826-BD68-46EA-82BA-45ADB0AEE3EF}"/>
              </a:ext>
            </a:extLst>
          </p:cNvPr>
          <p:cNvSpPr txBox="1"/>
          <p:nvPr/>
        </p:nvSpPr>
        <p:spPr>
          <a:xfrm>
            <a:off x="-7322583" y="1094496"/>
            <a:ext cx="82368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>
                <a:solidFill>
                  <a:srgbClr val="0B2D77"/>
                </a:solidFill>
                <a:latin typeface="Estedad Black" panose="020B0604020202020204" charset="-78"/>
                <a:cs typeface="Estedad Black" panose="020B0604020202020204" charset="-78"/>
              </a:rPr>
              <a:t>فهرست مطالب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29" y="583735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7" y="5823915"/>
            <a:ext cx="548640" cy="54864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24" y="5820556"/>
            <a:ext cx="548640" cy="548640"/>
          </a:xfrm>
          <a:prstGeom prst="ellipse">
            <a:avLst/>
          </a:prstGeom>
          <a:noFill/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634" y="5833992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39" y="5827274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444" y="5830633"/>
            <a:ext cx="548640" cy="54864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7634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id="{04A18064-CCE0-4599-B5FE-7810ADF60221}"/>
              </a:ext>
            </a:extLst>
          </p:cNvPr>
          <p:cNvSpPr txBox="1"/>
          <p:nvPr/>
        </p:nvSpPr>
        <p:spPr>
          <a:xfrm>
            <a:off x="1977555" y="291874"/>
            <a:ext cx="8236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معماری </a:t>
            </a:r>
            <a:r>
              <a:rPr lang="fa-IR" sz="3600" b="1" dirty="0" err="1">
                <a:solidFill>
                  <a:srgbClr val="0B2D77"/>
                </a:solidFill>
                <a:latin typeface="Estedad Black" panose="020B0604020202020204" charset="-78"/>
                <a:cs typeface="B Titr" panose="00000700000000000000" pitchFamily="2" charset="-78"/>
              </a:rPr>
              <a:t>نرم‌افزار</a:t>
            </a:r>
            <a:endParaRPr lang="fa-IR" sz="3600" b="1" dirty="0">
              <a:solidFill>
                <a:srgbClr val="0B2D77"/>
              </a:solidFill>
              <a:latin typeface="Estedad Black" panose="020B0604020202020204" charset="-78"/>
              <a:cs typeface="B Titr" panose="00000700000000000000" pitchFamily="2" charset="-78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85033" y="5689934"/>
            <a:ext cx="11769132" cy="843897"/>
            <a:chOff x="285033" y="5689934"/>
            <a:chExt cx="11769132" cy="843897"/>
          </a:xfrm>
        </p:grpSpPr>
        <p:sp>
          <p:nvSpPr>
            <p:cNvPr id="54" name="Rectangle: 3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198E28C-DB24-396D-1B83-01AED5C23057}"/>
                </a:ext>
              </a:extLst>
            </p:cNvPr>
            <p:cNvSpPr/>
            <p:nvPr/>
          </p:nvSpPr>
          <p:spPr>
            <a:xfrm rot="16200000">
              <a:off x="11076115" y="5555782"/>
              <a:ext cx="843895" cy="1112204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5" name="Rectangle: 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486D6C5-01A0-C29A-BB9E-2DE97C0D03C6}"/>
                </a:ext>
              </a:extLst>
            </p:cNvPr>
            <p:cNvSpPr/>
            <p:nvPr/>
          </p:nvSpPr>
          <p:spPr>
            <a:xfrm rot="16200000">
              <a:off x="6900247" y="2492116"/>
              <a:ext cx="843895" cy="7239536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D194418-2AB9-08CA-6B27-5A7F92F6AF9E}"/>
                </a:ext>
              </a:extLst>
            </p:cNvPr>
            <p:cNvSpPr txBox="1"/>
            <p:nvPr/>
          </p:nvSpPr>
          <p:spPr>
            <a:xfrm>
              <a:off x="3433482" y="5888487"/>
              <a:ext cx="665353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/>
              <a:r>
                <a:rPr lang="fa-IR" sz="2400" dirty="0">
                  <a:solidFill>
                    <a:schemeClr val="bg1"/>
                  </a:solidFill>
                  <a:latin typeface="Estedad Black" panose="020B0604020202020204" charset="-78"/>
                  <a:cs typeface="Estedad Black" panose="020B0604020202020204" charset="-78"/>
                </a:rPr>
                <a:t>مرور کارهای پیشین</a:t>
              </a:r>
              <a:endPara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endParaRPr>
            </a:p>
          </p:txBody>
        </p:sp>
        <p:sp>
          <p:nvSpPr>
            <p:cNvPr id="57" name="Rectangle: 2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D8EC6B4-5C37-4DE6-85D1-7428601702F7}"/>
                </a:ext>
              </a:extLst>
            </p:cNvPr>
            <p:cNvSpPr/>
            <p:nvPr/>
          </p:nvSpPr>
          <p:spPr>
            <a:xfrm rot="16200000">
              <a:off x="1571782" y="4403185"/>
              <a:ext cx="843895" cy="3417393"/>
            </a:xfrm>
            <a:prstGeom prst="roundRect">
              <a:avLst/>
            </a:prstGeom>
            <a:solidFill>
              <a:srgbClr val="0B2D77"/>
            </a:solidFill>
            <a:ln w="41852" cap="flat">
              <a:solidFill>
                <a:schemeClr val="bg1"/>
              </a:solidFill>
              <a:prstDash val="solid"/>
              <a:miter/>
            </a:ln>
          </p:spPr>
          <p:txBody>
            <a:bodyPr rtlCol="1" anchor="ctr"/>
            <a:lstStyle/>
            <a:p>
              <a:endParaRPr lang="fa-IR" dirty="0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90A4AE"/>
                </a:clrFrom>
                <a:clrTo>
                  <a:srgbClr val="90A4A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8022" y="5796820"/>
              <a:ext cx="640080" cy="640080"/>
            </a:xfrm>
            <a:prstGeom prst="ellipse">
              <a:avLst/>
            </a:prstGeom>
            <a:solidFill>
              <a:srgbClr val="00B050"/>
            </a:solidFill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hqprint">
              <a:clrChange>
                <a:clrFrom>
                  <a:srgbClr val="425EB2"/>
                </a:clrFrom>
                <a:clrTo>
                  <a:srgbClr val="425EB2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241" y="5801019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6820" y="5796820"/>
              <a:ext cx="640080" cy="640080"/>
            </a:xfrm>
            <a:prstGeom prst="ellipse">
              <a:avLst/>
            </a:prstGeom>
            <a:noFill/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146" y="5796820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hq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051" y="5788422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56" y="5792621"/>
              <a:ext cx="640080" cy="64008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51" name="Oval 5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8BB48CE-AEF2-3A6B-C18D-CE1FCD934518}"/>
              </a:ext>
            </a:extLst>
          </p:cNvPr>
          <p:cNvSpPr/>
          <p:nvPr/>
        </p:nvSpPr>
        <p:spPr>
          <a:xfrm rot="10800000">
            <a:off x="3942871" y="5848050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24AEAC1-3AA0-C537-00E3-6D3755714718}"/>
              </a:ext>
            </a:extLst>
          </p:cNvPr>
          <p:cNvSpPr txBox="1">
            <a:spLocks/>
          </p:cNvSpPr>
          <p:nvPr/>
        </p:nvSpPr>
        <p:spPr>
          <a:xfrm>
            <a:off x="3835121" y="5917486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3/31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DE8B2-7A7B-976D-FD61-E2805483E968}"/>
              </a:ext>
            </a:extLst>
          </p:cNvPr>
          <p:cNvSpPr txBox="1"/>
          <p:nvPr/>
        </p:nvSpPr>
        <p:spPr>
          <a:xfrm>
            <a:off x="1315469" y="1587058"/>
            <a:ext cx="10378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مفاهیم پایه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err="1">
                <a:cs typeface="B Nazanin" panose="00000400000000000000" pitchFamily="2" charset="-78"/>
              </a:rPr>
              <a:t>مشخصه‌های</a:t>
            </a:r>
            <a:r>
              <a:rPr lang="fa-IR" sz="2400" dirty="0">
                <a:cs typeface="B Nazanin" panose="00000400000000000000" pitchFamily="2" charset="-78"/>
              </a:rPr>
              <a:t> معماری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cs typeface="B Nazanin" panose="00000400000000000000" pitchFamily="2" charset="-78"/>
              </a:rPr>
              <a:t>تصمیم معماری</a:t>
            </a:r>
          </a:p>
          <a:p>
            <a:pPr marL="742950" lvl="1" indent="-285750"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3" name="Rectangle: 3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2112C58-77BA-E8BE-24E4-35A8171FBEB5}"/>
              </a:ext>
            </a:extLst>
          </p:cNvPr>
          <p:cNvSpPr/>
          <p:nvPr/>
        </p:nvSpPr>
        <p:spPr>
          <a:xfrm rot="16200000">
            <a:off x="10716958" y="5211884"/>
            <a:ext cx="843895" cy="18000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4" name="Rectangle: 2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5526E8E-34B1-E998-018A-70E91F44CFE7}"/>
              </a:ext>
            </a:extLst>
          </p:cNvPr>
          <p:cNvSpPr/>
          <p:nvPr/>
        </p:nvSpPr>
        <p:spPr>
          <a:xfrm rot="16200000">
            <a:off x="1168372" y="4806599"/>
            <a:ext cx="843895" cy="2610567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5" name="Rectangle: 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DAA2FBD-7042-35A3-36E9-0CF5ED222928}"/>
              </a:ext>
            </a:extLst>
          </p:cNvPr>
          <p:cNvSpPr/>
          <p:nvPr/>
        </p:nvSpPr>
        <p:spPr>
          <a:xfrm rot="16200000">
            <a:off x="6145307" y="2440228"/>
            <a:ext cx="843895" cy="7343300"/>
          </a:xfrm>
          <a:prstGeom prst="roundRect">
            <a:avLst/>
          </a:prstGeom>
          <a:solidFill>
            <a:srgbClr val="0B2D77"/>
          </a:solidFill>
          <a:ln w="41852" cap="flat">
            <a:solidFill>
              <a:schemeClr val="bg1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D3233-B445-360D-0AD8-E333BE8F4597}"/>
              </a:ext>
            </a:extLst>
          </p:cNvPr>
          <p:cNvSpPr txBox="1"/>
          <p:nvPr/>
        </p:nvSpPr>
        <p:spPr>
          <a:xfrm>
            <a:off x="2527903" y="5878399"/>
            <a:ext cx="6904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معماری </a:t>
            </a:r>
            <a:r>
              <a:rPr lang="fa-IR" sz="2400" b="1" dirty="0" err="1">
                <a:solidFill>
                  <a:srgbClr val="FFFFFF"/>
                </a:solidFill>
                <a:latin typeface="Estedad Black" panose="020B0604020202020204" charset="-78"/>
                <a:cs typeface="Estedad Black" panose="020B0604020202020204" charset="-78"/>
              </a:rPr>
              <a:t>میکروسرویس</a:t>
            </a:r>
            <a:endParaRPr lang="fa-IR" sz="2400" b="1" dirty="0">
              <a:solidFill>
                <a:srgbClr val="FFFFFF"/>
              </a:solidFill>
              <a:latin typeface="Estedad Black" panose="020B0604020202020204" charset="-78"/>
              <a:cs typeface="Estedad Black" panose="020B060402020202020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FE725-2BAC-DAED-2EDC-7F44E0A557B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90A4AE"/>
              </a:clrFrom>
              <a:clrTo>
                <a:srgbClr val="90A4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62" y="5784901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9AFA33-14C9-E87A-8605-38EEB46B284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425EB2"/>
              </a:clrFrom>
              <a:clrTo>
                <a:srgbClr val="425E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98" y="5791838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2C911-3468-F22A-FB85-23B74775FB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793" y="5791838"/>
            <a:ext cx="640080" cy="640080"/>
          </a:xfrm>
          <a:prstGeom prst="ellipse">
            <a:avLst/>
          </a:prstGeom>
          <a:solidFill>
            <a:srgbClr val="00B050"/>
          </a:solidFill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8FC851-DFB6-99E6-F2F3-69CEC8B751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13" y="580853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E39A03-616D-1C07-8318-0C29CD4CBFF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6" y="5800125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18EBA7-4839-2D10-7369-70BB4B0D048C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39" y="5804330"/>
            <a:ext cx="640080" cy="64008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23D91A-CCD6-4EB9-CF29-FB49E76D81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315" y="1005921"/>
            <a:ext cx="8375106" cy="4640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57A63C-1B10-70B9-7752-8BA7795A793B}"/>
              </a:ext>
            </a:extLst>
          </p:cNvPr>
          <p:cNvSpPr txBox="1"/>
          <p:nvPr/>
        </p:nvSpPr>
        <p:spPr>
          <a:xfrm>
            <a:off x="8634421" y="5184546"/>
            <a:ext cx="473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+mj-cs"/>
              </a:rPr>
              <a:t>[</a:t>
            </a:r>
            <a:r>
              <a:rPr lang="fa-IR" sz="1600" dirty="0">
                <a:cs typeface="+mj-cs"/>
              </a:rPr>
              <a:t>۹</a:t>
            </a:r>
            <a:r>
              <a:rPr lang="en-US" sz="1600" dirty="0">
                <a:cs typeface="+mj-cs"/>
              </a:rPr>
              <a:t>]</a:t>
            </a:r>
          </a:p>
        </p:txBody>
      </p:sp>
      <p:sp>
        <p:nvSpPr>
          <p:cNvPr id="17" name="Oval 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4BC55FF1-3356-C5CE-DBE8-7F14DE29E0D5}"/>
              </a:ext>
            </a:extLst>
          </p:cNvPr>
          <p:cNvSpPr/>
          <p:nvPr/>
        </p:nvSpPr>
        <p:spPr>
          <a:xfrm rot="10800000">
            <a:off x="3170492" y="5800903"/>
            <a:ext cx="503997" cy="503998"/>
          </a:xfrm>
          <a:prstGeom prst="ellipse">
            <a:avLst/>
          </a:prstGeom>
          <a:solidFill>
            <a:schemeClr val="bg1"/>
          </a:solidFill>
          <a:ln w="41852" cap="flat">
            <a:solidFill>
              <a:srgbClr val="0B2D77"/>
            </a:solidFill>
            <a:prstDash val="solid"/>
            <a:miter/>
          </a:ln>
        </p:spPr>
        <p:txBody>
          <a:bodyPr rtlCol="1" anchor="ctr"/>
          <a:lstStyle/>
          <a:p>
            <a:endParaRPr lang="fa-IR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4AEEA0D-79A3-3911-23AC-62DF91285740}"/>
              </a:ext>
            </a:extLst>
          </p:cNvPr>
          <p:cNvSpPr txBox="1">
            <a:spLocks/>
          </p:cNvSpPr>
          <p:nvPr/>
        </p:nvSpPr>
        <p:spPr>
          <a:xfrm>
            <a:off x="3062742" y="5870339"/>
            <a:ext cx="7207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Shabnam" panose="020B0603030804020204" pitchFamily="34" charset="-78"/>
                <a:ea typeface="+mn-ea"/>
                <a:cs typeface="Shabnam" panose="020B0603030804020204" pitchFamily="34" charset="-78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1600" dirty="0">
                <a:solidFill>
                  <a:srgbClr val="0B2D77"/>
                </a:solidFill>
                <a:latin typeface="Shabnam FD" panose="020B0603030804020204" pitchFamily="34" charset="-78"/>
                <a:cs typeface="B Nazanin" panose="00000400000000000000" pitchFamily="2" charset="-78"/>
              </a:rPr>
              <a:t>6/25</a:t>
            </a:r>
            <a:endParaRPr lang="en-US" sz="1800" dirty="0">
              <a:solidFill>
                <a:srgbClr val="0B2D77"/>
              </a:solidFill>
              <a:latin typeface="Shabnam FD" panose="020B0603030804020204" pitchFamily="34" charset="-78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6631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27E3E8CF-3D3E-4B76-9230-1821E6C61AD2}" vid="{78532CE4-2E21-45DF-9436-0A291CAAC5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13832</TotalTime>
  <Words>1126</Words>
  <Application>Microsoft Office PowerPoint</Application>
  <PresentationFormat>Widescreen</PresentationFormat>
  <Paragraphs>321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Wingdings 3</vt:lpstr>
      <vt:lpstr>Times New Roman</vt:lpstr>
      <vt:lpstr>Vazirmatn</vt:lpstr>
      <vt:lpstr>Wingdings</vt:lpstr>
      <vt:lpstr>Calibri</vt:lpstr>
      <vt:lpstr>Catamaran</vt:lpstr>
      <vt:lpstr>Estedad Black</vt:lpstr>
      <vt:lpstr>Catamaran Thin</vt:lpstr>
      <vt:lpstr>B Nazanin</vt:lpstr>
      <vt:lpstr>Shabnam FD</vt:lpstr>
      <vt:lpstr>Arial</vt:lpstr>
      <vt:lpstr>Sahel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kazemi</dc:creator>
  <cp:lastModifiedBy>Pouyan Hessabi</cp:lastModifiedBy>
  <cp:revision>305</cp:revision>
  <dcterms:created xsi:type="dcterms:W3CDTF">2022-09-12T13:25:28Z</dcterms:created>
  <dcterms:modified xsi:type="dcterms:W3CDTF">2023-10-17T21:37:31Z</dcterms:modified>
</cp:coreProperties>
</file>